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mp4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80" r:id="rId3"/>
  </p:sldMasterIdLst>
  <p:notesMasterIdLst>
    <p:notesMasterId r:id="rId10"/>
  </p:notesMasterIdLst>
  <p:sldIdLst>
    <p:sldId id="268" r:id="rId4"/>
    <p:sldId id="257" r:id="rId5"/>
    <p:sldId id="259" r:id="rId6"/>
    <p:sldId id="258" r:id="rId7"/>
    <p:sldId id="264" r:id="rId8"/>
    <p:sldId id="266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7" autoAdjust="0"/>
    <p:restoredTop sz="94660"/>
  </p:normalViewPr>
  <p:slideViewPr>
    <p:cSldViewPr>
      <p:cViewPr>
        <p:scale>
          <a:sx n="68" d="100"/>
          <a:sy n="68" d="100"/>
        </p:scale>
        <p:origin x="-1712" y="-2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3D5AC-D6C4-4CE7-ADD9-008BEC8B3E78}" type="datetimeFigureOut">
              <a:rPr lang="it-IT" smtClean="0"/>
              <a:pPr/>
              <a:t>09/09/13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396297-5519-4932-8E4A-196FC7896F77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146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75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504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25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009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76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51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26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018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BA35E-365E-4F82-B0E9-097F4328853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1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4"/>
          </a:xfrm>
        </p:spPr>
        <p:txBody>
          <a:bodyPr/>
          <a:lstStyle>
            <a:lvl1pPr marL="0" indent="0">
              <a:buNone/>
              <a:defRPr sz="1200"/>
            </a:lvl1pPr>
            <a:lvl2pPr marL="375235" indent="0">
              <a:buNone/>
              <a:defRPr sz="1000"/>
            </a:lvl2pPr>
            <a:lvl3pPr marL="750471" indent="0">
              <a:buNone/>
              <a:defRPr sz="800"/>
            </a:lvl3pPr>
            <a:lvl4pPr marL="1125706" indent="0">
              <a:buNone/>
              <a:defRPr sz="700"/>
            </a:lvl4pPr>
            <a:lvl5pPr marL="1500941" indent="0">
              <a:buNone/>
              <a:defRPr sz="700"/>
            </a:lvl5pPr>
            <a:lvl6pPr marL="1876177" indent="0">
              <a:buNone/>
              <a:defRPr sz="700"/>
            </a:lvl6pPr>
            <a:lvl7pPr marL="2251412" indent="0">
              <a:buNone/>
              <a:defRPr sz="700"/>
            </a:lvl7pPr>
            <a:lvl8pPr marL="2626647" indent="0">
              <a:buNone/>
              <a:defRPr sz="700"/>
            </a:lvl8pPr>
            <a:lvl9pPr marL="3001883" indent="0">
              <a:buNone/>
              <a:defRPr sz="7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A47B9-9A9F-4DB7-8F67-2535F6C4B007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9" y="4800600"/>
            <a:ext cx="5486400" cy="56673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9" y="612776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600"/>
            </a:lvl1pPr>
            <a:lvl2pPr marL="375235" indent="0">
              <a:buNone/>
              <a:defRPr sz="2300"/>
            </a:lvl2pPr>
            <a:lvl3pPr marL="750471" indent="0">
              <a:buNone/>
              <a:defRPr sz="2000"/>
            </a:lvl3pPr>
            <a:lvl4pPr marL="1125706" indent="0">
              <a:buNone/>
              <a:defRPr sz="1600"/>
            </a:lvl4pPr>
            <a:lvl5pPr marL="1500941" indent="0">
              <a:buNone/>
              <a:defRPr sz="1600"/>
            </a:lvl5pPr>
            <a:lvl6pPr marL="1876177" indent="0">
              <a:buNone/>
              <a:defRPr sz="1600"/>
            </a:lvl6pPr>
            <a:lvl7pPr marL="2251412" indent="0">
              <a:buNone/>
              <a:defRPr sz="1600"/>
            </a:lvl7pPr>
            <a:lvl8pPr marL="2626647" indent="0">
              <a:buNone/>
              <a:defRPr sz="1600"/>
            </a:lvl8pPr>
            <a:lvl9pPr marL="3001883" indent="0">
              <a:buNone/>
              <a:defRPr sz="1600"/>
            </a:lvl9pPr>
          </a:lstStyle>
          <a:p>
            <a:pPr lvl="0"/>
            <a:endParaRPr lang="it-IT" noProof="0" dirty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2"/>
          </a:xfrm>
        </p:spPr>
        <p:txBody>
          <a:bodyPr/>
          <a:lstStyle>
            <a:lvl1pPr marL="0" indent="0">
              <a:buNone/>
              <a:defRPr sz="1200"/>
            </a:lvl1pPr>
            <a:lvl2pPr marL="375235" indent="0">
              <a:buNone/>
              <a:defRPr sz="1000"/>
            </a:lvl2pPr>
            <a:lvl3pPr marL="750471" indent="0">
              <a:buNone/>
              <a:defRPr sz="800"/>
            </a:lvl3pPr>
            <a:lvl4pPr marL="1125706" indent="0">
              <a:buNone/>
              <a:defRPr sz="700"/>
            </a:lvl4pPr>
            <a:lvl5pPr marL="1500941" indent="0">
              <a:buNone/>
              <a:defRPr sz="700"/>
            </a:lvl5pPr>
            <a:lvl6pPr marL="1876177" indent="0">
              <a:buNone/>
              <a:defRPr sz="700"/>
            </a:lvl6pPr>
            <a:lvl7pPr marL="2251412" indent="0">
              <a:buNone/>
              <a:defRPr sz="700"/>
            </a:lvl7pPr>
            <a:lvl8pPr marL="2626647" indent="0">
              <a:buNone/>
              <a:defRPr sz="700"/>
            </a:lvl8pPr>
            <a:lvl9pPr marL="3001883" indent="0">
              <a:buNone/>
              <a:defRPr sz="7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FDE5D-1929-438A-8315-0AB9206D5095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EBFB8-4E78-4941-A54D-A2CA6E9600C4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21926553" y="1716089"/>
            <a:ext cx="6804025" cy="3655695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512890" y="1716089"/>
            <a:ext cx="20261262" cy="3655695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61F68-A074-4E6D-B9ED-14314FD0102E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888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7772400" cy="914400"/>
          </a:xfrm>
          <a:prstGeom prst="rect">
            <a:avLst/>
          </a:prstGeom>
        </p:spPr>
        <p:txBody>
          <a:bodyPr anchor="t"/>
          <a:lstStyle>
            <a:lvl1pPr algn="l">
              <a:defRPr sz="4000" b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715000"/>
            <a:ext cx="7772400" cy="585787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64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81000"/>
            <a:ext cx="291780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1318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888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03391" y="238709"/>
            <a:ext cx="8294023" cy="547241"/>
          </a:xfrm>
        </p:spPr>
        <p:txBody>
          <a:bodyPr>
            <a:noAutofit/>
          </a:bodyPr>
          <a:lstStyle>
            <a:lvl1pPr>
              <a:defRPr sz="2100"/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11" name="Segnaposto testo 10"/>
          <p:cNvSpPr>
            <a:spLocks noGrp="1"/>
          </p:cNvSpPr>
          <p:nvPr>
            <p:ph type="body" sz="quarter" idx="10"/>
          </p:nvPr>
        </p:nvSpPr>
        <p:spPr>
          <a:xfrm>
            <a:off x="403182" y="821771"/>
            <a:ext cx="8359241" cy="251674"/>
          </a:xfrm>
        </p:spPr>
        <p:txBody>
          <a:bodyPr>
            <a:noAutofit/>
          </a:bodyPr>
          <a:lstStyle>
            <a:lvl1pPr algn="ctr">
              <a:buNone/>
              <a:defRPr sz="12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E5A8FB-37D8-43F8-8083-961B6146B6E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4" y="4406903"/>
            <a:ext cx="7772400" cy="1362076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4" y="2906714"/>
            <a:ext cx="7772400" cy="1500188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752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5047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2570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0094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87617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2514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62664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0018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F2693-C531-4DD9-AA4F-D05A9D18022E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6995" y="375925"/>
            <a:ext cx="7862042" cy="548868"/>
          </a:xfrm>
        </p:spPr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512888" y="9996490"/>
            <a:ext cx="13531850" cy="28276549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5197140" y="9996490"/>
            <a:ext cx="13533438" cy="28276549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7CA6-D7AD-45B4-B96E-836F6A5C7705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75235" indent="0">
              <a:buNone/>
              <a:defRPr sz="1600" b="1"/>
            </a:lvl2pPr>
            <a:lvl3pPr marL="750471" indent="0">
              <a:buNone/>
              <a:defRPr sz="1500" b="1"/>
            </a:lvl3pPr>
            <a:lvl4pPr marL="1125706" indent="0">
              <a:buNone/>
              <a:defRPr sz="1300" b="1"/>
            </a:lvl4pPr>
            <a:lvl5pPr marL="1500941" indent="0">
              <a:buNone/>
              <a:defRPr sz="1300" b="1"/>
            </a:lvl5pPr>
            <a:lvl6pPr marL="1876177" indent="0">
              <a:buNone/>
              <a:defRPr sz="1300" b="1"/>
            </a:lvl6pPr>
            <a:lvl7pPr marL="2251412" indent="0">
              <a:buNone/>
              <a:defRPr sz="1300" b="1"/>
            </a:lvl7pPr>
            <a:lvl8pPr marL="2626647" indent="0">
              <a:buNone/>
              <a:defRPr sz="1300" b="1"/>
            </a:lvl8pPr>
            <a:lvl9pPr marL="3001883" indent="0">
              <a:buNone/>
              <a:defRPr sz="13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1" y="2174876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9" y="1535114"/>
            <a:ext cx="4041775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75235" indent="0">
              <a:buNone/>
              <a:defRPr sz="1600" b="1"/>
            </a:lvl2pPr>
            <a:lvl3pPr marL="750471" indent="0">
              <a:buNone/>
              <a:defRPr sz="1500" b="1"/>
            </a:lvl3pPr>
            <a:lvl4pPr marL="1125706" indent="0">
              <a:buNone/>
              <a:defRPr sz="1300" b="1"/>
            </a:lvl4pPr>
            <a:lvl5pPr marL="1500941" indent="0">
              <a:buNone/>
              <a:defRPr sz="1300" b="1"/>
            </a:lvl5pPr>
            <a:lvl6pPr marL="1876177" indent="0">
              <a:buNone/>
              <a:defRPr sz="1300" b="1"/>
            </a:lvl6pPr>
            <a:lvl7pPr marL="2251412" indent="0">
              <a:buNone/>
              <a:defRPr sz="1300" b="1"/>
            </a:lvl7pPr>
            <a:lvl8pPr marL="2626647" indent="0">
              <a:buNone/>
              <a:defRPr sz="1300" b="1"/>
            </a:lvl8pPr>
            <a:lvl9pPr marL="3001883" indent="0">
              <a:buNone/>
              <a:defRPr sz="13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9" y="2174876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8A432-EC9C-4B2B-881C-5501A374550D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54D78-8F9E-4477-9569-FC447CEF13D6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565AC-713A-476F-A446-F78734758108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E5A8FB-37D8-43F8-8083-961B6146B6E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png"/><Relationship Id="rId19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14" Type="http://schemas.openxmlformats.org/officeDocument/2006/relationships/image" Target="../media/image1.png"/><Relationship Id="rId15" Type="http://schemas.openxmlformats.org/officeDocument/2006/relationships/image" Target="../media/image2.jpeg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6.xml"/><Relationship Id="rId9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144247" y="91722"/>
            <a:ext cx="8999753" cy="77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5047" tIns="37523" rIns="75047" bIns="3752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381" y="1290663"/>
            <a:ext cx="8229242" cy="50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5047" tIns="37523" rIns="75047" bIns="375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379" y="6356301"/>
            <a:ext cx="2133242" cy="365376"/>
          </a:xfrm>
          <a:prstGeom prst="rect">
            <a:avLst/>
          </a:prstGeom>
        </p:spPr>
        <p:txBody>
          <a:bodyPr vert="horz" lIns="75047" tIns="37523" rIns="75047" bIns="3752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604" y="6356301"/>
            <a:ext cx="2894793" cy="365376"/>
          </a:xfrm>
          <a:prstGeom prst="rect">
            <a:avLst/>
          </a:prstGeom>
        </p:spPr>
        <p:txBody>
          <a:bodyPr vert="horz" lIns="75047" tIns="37523" rIns="75047" bIns="3752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380" y="6356301"/>
            <a:ext cx="2133242" cy="365376"/>
          </a:xfrm>
          <a:prstGeom prst="rect">
            <a:avLst/>
          </a:prstGeom>
        </p:spPr>
        <p:txBody>
          <a:bodyPr vert="horz" lIns="75047" tIns="37523" rIns="75047" bIns="3752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DE5A8FB-37D8-43F8-8083-961B6146B6E5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1" name="Immagine 6" descr="SA_biorobotics_logo_eng.tif"/>
          <p:cNvPicPr>
            <a:picLocks noChangeAspect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912000" y="0"/>
            <a:ext cx="2195954" cy="813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Footer_BioRobotica.jpg                                         00004219Scambio                        C4A23297:"/>
          <p:cNvPicPr>
            <a:picLocks noChangeAspect="1" noChangeArrowheads="1"/>
          </p:cNvPicPr>
          <p:nvPr userDrawn="1"/>
        </p:nvPicPr>
        <p:blipFill>
          <a:blip r:embed="rId19" cstate="print">
            <a:lum bright="-10000"/>
          </a:blip>
          <a:srcRect/>
          <a:stretch>
            <a:fillRect/>
          </a:stretch>
        </p:blipFill>
        <p:spPr bwMode="auto">
          <a:xfrm>
            <a:off x="0" y="6309320"/>
            <a:ext cx="9144000" cy="548681"/>
          </a:xfrm>
          <a:prstGeom prst="rect">
            <a:avLst/>
          </a:prstGeom>
          <a:solidFill>
            <a:schemeClr val="tx2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9" name="Segnaposto piè di pagina 4"/>
          <p:cNvSpPr txBox="1">
            <a:spLocks/>
          </p:cNvSpPr>
          <p:nvPr userDrawn="1"/>
        </p:nvSpPr>
        <p:spPr>
          <a:xfrm>
            <a:off x="252208" y="6460119"/>
            <a:ext cx="7948812" cy="342194"/>
          </a:xfrm>
          <a:prstGeom prst="rect">
            <a:avLst/>
          </a:prstGeom>
        </p:spPr>
        <p:txBody>
          <a:bodyPr lIns="16435" tIns="8217" rIns="16435" bIns="8217"/>
          <a:lstStyle>
            <a:lvl1pPr algn="l">
              <a:defRPr sz="2000">
                <a:latin typeface="Lucida Sans" pitchFamily="34" charset="0"/>
              </a:defRPr>
            </a:lvl1pPr>
          </a:lstStyle>
          <a:p>
            <a:pPr defTabSz="164342">
              <a:defRPr/>
            </a:pPr>
            <a:endParaRPr lang="it-IT" sz="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750280" rtl="0" eaLnBrk="0" fontAlgn="base" hangingPunct="0">
        <a:spcBef>
          <a:spcPct val="0"/>
        </a:spcBef>
        <a:spcAft>
          <a:spcPct val="0"/>
        </a:spcAft>
        <a:defRPr sz="25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0280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2pPr>
      <a:lvl3pPr algn="ctr" defTabSz="750280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3pPr>
      <a:lvl4pPr algn="ctr" defTabSz="750280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4pPr>
      <a:lvl5pPr algn="ctr" defTabSz="750280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5pPr>
      <a:lvl6pPr marL="97729" algn="ctr" defTabSz="750280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6pPr>
      <a:lvl7pPr marL="195460" algn="ctr" defTabSz="750280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7pPr>
      <a:lvl8pPr marL="293189" algn="ctr" defTabSz="750280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8pPr>
      <a:lvl9pPr marL="390919" algn="ctr" defTabSz="750280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9pPr>
    </p:titleStyle>
    <p:bodyStyle>
      <a:lvl1pPr marL="281313" indent="-281313" algn="l" defTabSz="75028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4" indent="-234484" algn="l" defTabSz="75028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37934" indent="-187316" algn="l" defTabSz="75028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13244" indent="-187316" algn="l" defTabSz="75028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88554" indent="-187316" algn="l" defTabSz="75028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3794" indent="-187617" algn="l" defTabSz="75047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9029" indent="-187617" algn="l" defTabSz="75047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14265" indent="-187617" algn="l" defTabSz="75047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89500" indent="-187617" algn="l" defTabSz="75047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5235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0471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25706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0941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76177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51412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26647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01883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144247" y="91722"/>
            <a:ext cx="8999753" cy="77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5047" tIns="37523" rIns="75047" bIns="3752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381" y="1290663"/>
            <a:ext cx="8229242" cy="50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5047" tIns="37523" rIns="75047" bIns="375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379" y="6356301"/>
            <a:ext cx="2133242" cy="365376"/>
          </a:xfrm>
          <a:prstGeom prst="rect">
            <a:avLst/>
          </a:prstGeom>
        </p:spPr>
        <p:txBody>
          <a:bodyPr vert="horz" lIns="75047" tIns="37523" rIns="75047" bIns="3752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604" y="6356301"/>
            <a:ext cx="2894793" cy="365376"/>
          </a:xfrm>
          <a:prstGeom prst="rect">
            <a:avLst/>
          </a:prstGeom>
        </p:spPr>
        <p:txBody>
          <a:bodyPr vert="horz" lIns="75047" tIns="37523" rIns="75047" bIns="3752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380" y="6356301"/>
            <a:ext cx="2133242" cy="365376"/>
          </a:xfrm>
          <a:prstGeom prst="rect">
            <a:avLst/>
          </a:prstGeom>
        </p:spPr>
        <p:txBody>
          <a:bodyPr vert="horz" lIns="75047" tIns="37523" rIns="75047" bIns="3752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DE5A8FB-37D8-43F8-8083-961B6146B6E5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1" name="Immagine 6" descr="SA_biorobotics_logo_eng.tif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68392" y="116632"/>
            <a:ext cx="4007864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Footer_BioRobotica.jpg                                         00004219Scambio                        C4A23297:"/>
          <p:cNvPicPr>
            <a:picLocks noChangeAspect="1" noChangeArrowheads="1"/>
          </p:cNvPicPr>
          <p:nvPr userDrawn="1"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0" y="6309320"/>
            <a:ext cx="9144000" cy="548681"/>
          </a:xfrm>
          <a:prstGeom prst="rect">
            <a:avLst/>
          </a:prstGeom>
          <a:solidFill>
            <a:schemeClr val="tx2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9" name="Segnaposto piè di pagina 4"/>
          <p:cNvSpPr txBox="1">
            <a:spLocks/>
          </p:cNvSpPr>
          <p:nvPr userDrawn="1"/>
        </p:nvSpPr>
        <p:spPr>
          <a:xfrm>
            <a:off x="252208" y="6460119"/>
            <a:ext cx="7948812" cy="342194"/>
          </a:xfrm>
          <a:prstGeom prst="rect">
            <a:avLst/>
          </a:prstGeom>
        </p:spPr>
        <p:txBody>
          <a:bodyPr lIns="16435" tIns="8217" rIns="16435" bIns="8217"/>
          <a:lstStyle>
            <a:lvl1pPr algn="l">
              <a:defRPr sz="2000">
                <a:latin typeface="Lucida Sans" pitchFamily="34" charset="0"/>
              </a:defRPr>
            </a:lvl1pPr>
          </a:lstStyle>
          <a:p>
            <a:pPr defTabSz="164342">
              <a:defRPr/>
            </a:pPr>
            <a:endParaRPr lang="it-IT" sz="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txStyles>
    <p:titleStyle>
      <a:lvl1pPr algn="ctr" defTabSz="750280" rtl="0" eaLnBrk="0" fontAlgn="base" hangingPunct="0">
        <a:spcBef>
          <a:spcPct val="0"/>
        </a:spcBef>
        <a:spcAft>
          <a:spcPct val="0"/>
        </a:spcAft>
        <a:defRPr sz="25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50280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2pPr>
      <a:lvl3pPr algn="ctr" defTabSz="750280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3pPr>
      <a:lvl4pPr algn="ctr" defTabSz="750280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4pPr>
      <a:lvl5pPr algn="ctr" defTabSz="750280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5pPr>
      <a:lvl6pPr marL="97729" algn="ctr" defTabSz="750280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6pPr>
      <a:lvl7pPr marL="195460" algn="ctr" defTabSz="750280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7pPr>
      <a:lvl8pPr marL="293189" algn="ctr" defTabSz="750280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8pPr>
      <a:lvl9pPr marL="390919" algn="ctr" defTabSz="750280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" pitchFamily="32" charset="0"/>
        </a:defRPr>
      </a:lvl9pPr>
    </p:titleStyle>
    <p:bodyStyle>
      <a:lvl1pPr marL="281313" indent="-281313" algn="l" defTabSz="75028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4" indent="-234484" algn="l" defTabSz="75028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37934" indent="-187316" algn="l" defTabSz="75028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13244" indent="-187316" algn="l" defTabSz="75028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88554" indent="-187316" algn="l" defTabSz="75028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3794" indent="-187617" algn="l" defTabSz="75047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9029" indent="-187617" algn="l" defTabSz="75047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14265" indent="-187617" algn="l" defTabSz="75047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89500" indent="-187617" algn="l" defTabSz="75047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5235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0471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25706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00941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76177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51412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26647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01883" algn="l" defTabSz="7504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034BC-F3C1-4723-88B0-8DED94434E44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09/09/13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2B71B-1FA0-4C98-84FE-3CFA6FE6303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magine 6" descr="SA_biorobotics_logo_eng.tif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88224" y="-27383"/>
            <a:ext cx="2520280" cy="933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Footer_BioRobotica.jpg                                         00004219Scambio                        C4A23297:"/>
          <p:cNvPicPr>
            <a:picLocks noChangeAspect="1" noChangeArrowheads="1"/>
          </p:cNvPicPr>
          <p:nvPr userDrawn="1"/>
        </p:nvPicPr>
        <p:blipFill>
          <a:blip r:embed="rId15" cstate="print">
            <a:lum bright="-10000"/>
          </a:blip>
          <a:srcRect/>
          <a:stretch>
            <a:fillRect/>
          </a:stretch>
        </p:blipFill>
        <p:spPr bwMode="auto">
          <a:xfrm>
            <a:off x="0" y="6309320"/>
            <a:ext cx="9144000" cy="548681"/>
          </a:xfrm>
          <a:prstGeom prst="rect">
            <a:avLst/>
          </a:prstGeom>
          <a:solidFill>
            <a:srgbClr val="04617B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11" name="CasellaDiTesto 10"/>
          <p:cNvSpPr txBox="1"/>
          <p:nvPr userDrawn="1"/>
        </p:nvSpPr>
        <p:spPr>
          <a:xfrm>
            <a:off x="35496" y="6239053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kern="0" dirty="0" smtClean="0">
                <a:solidFill>
                  <a:sysClr val="window" lastClr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Iris</a:t>
            </a:r>
            <a:r>
              <a:rPr lang="it-IT" kern="0" baseline="0" dirty="0" smtClean="0">
                <a:solidFill>
                  <a:sysClr val="window" lastClr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De Falco</a:t>
            </a:r>
            <a:endParaRPr lang="it-IT" kern="0" dirty="0" smtClean="0">
              <a:solidFill>
                <a:sysClr val="window" lastClr="FFFFFF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it-IT" kern="0" dirty="0" smtClean="0">
                <a:solidFill>
                  <a:sysClr val="window" lastClr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i.defalco@sssup.it</a:t>
            </a:r>
            <a:endParaRPr lang="it-IT" kern="0" dirty="0" smtClean="0">
              <a:solidFill>
                <a:sysClr val="windowText" lastClr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5" Type="http://schemas.openxmlformats.org/officeDocument/2006/relationships/image" Target="../media/image7.tiff"/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4" Type="http://schemas.openxmlformats.org/officeDocument/2006/relationships/image" Target="../media/image4.jpeg"/><Relationship Id="rId5" Type="http://schemas.openxmlformats.org/officeDocument/2006/relationships/image" Target="../media/image8.png"/><Relationship Id="rId6" Type="http://schemas.openxmlformats.org/officeDocument/2006/relationships/image" Target="../media/image9.tiff"/><Relationship Id="rId7" Type="http://schemas.openxmlformats.org/officeDocument/2006/relationships/image" Target="../media/image10.tiff"/><Relationship Id="rId8" Type="http://schemas.openxmlformats.org/officeDocument/2006/relationships/image" Target="../media/image11.jpeg"/><Relationship Id="rId9" Type="http://schemas.openxmlformats.org/officeDocument/2006/relationships/image" Target="../media/image12.jpeg"/><Relationship Id="rId10" Type="http://schemas.openxmlformats.org/officeDocument/2006/relationships/image" Target="../media/image13.png"/><Relationship Id="rId11" Type="http://schemas.openxmlformats.org/officeDocument/2006/relationships/image" Target="../media/image1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20" Type="http://schemas.openxmlformats.org/officeDocument/2006/relationships/image" Target="../media/image28.jpeg"/><Relationship Id="rId21" Type="http://schemas.openxmlformats.org/officeDocument/2006/relationships/image" Target="../media/image29.jpeg"/><Relationship Id="rId22" Type="http://schemas.openxmlformats.org/officeDocument/2006/relationships/image" Target="../media/image30.jpeg"/><Relationship Id="rId23" Type="http://schemas.openxmlformats.org/officeDocument/2006/relationships/image" Target="../media/image31.jpeg"/><Relationship Id="rId24" Type="http://schemas.openxmlformats.org/officeDocument/2006/relationships/image" Target="../media/image32.jpeg"/><Relationship Id="rId25" Type="http://schemas.openxmlformats.org/officeDocument/2006/relationships/image" Target="../media/image33.jpeg"/><Relationship Id="rId26" Type="http://schemas.openxmlformats.org/officeDocument/2006/relationships/image" Target="../media/image34.png"/><Relationship Id="rId27" Type="http://schemas.openxmlformats.org/officeDocument/2006/relationships/image" Target="../media/image35.png"/><Relationship Id="rId28" Type="http://schemas.openxmlformats.org/officeDocument/2006/relationships/image" Target="../media/image36.png"/><Relationship Id="rId10" Type="http://schemas.openxmlformats.org/officeDocument/2006/relationships/image" Target="../media/image18.jpeg"/><Relationship Id="rId11" Type="http://schemas.openxmlformats.org/officeDocument/2006/relationships/image" Target="../media/image19.jpeg"/><Relationship Id="rId12" Type="http://schemas.openxmlformats.org/officeDocument/2006/relationships/image" Target="../media/image20.jpeg"/><Relationship Id="rId13" Type="http://schemas.openxmlformats.org/officeDocument/2006/relationships/image" Target="../media/image21.jpeg"/><Relationship Id="rId14" Type="http://schemas.openxmlformats.org/officeDocument/2006/relationships/image" Target="../media/image22.jpeg"/><Relationship Id="rId15" Type="http://schemas.openxmlformats.org/officeDocument/2006/relationships/image" Target="../media/image23.jpeg"/><Relationship Id="rId16" Type="http://schemas.openxmlformats.org/officeDocument/2006/relationships/image" Target="../media/image24.jpeg"/><Relationship Id="rId17" Type="http://schemas.openxmlformats.org/officeDocument/2006/relationships/image" Target="../media/image25.jpeg"/><Relationship Id="rId18" Type="http://schemas.openxmlformats.org/officeDocument/2006/relationships/image" Target="../media/image26.jpeg"/><Relationship Id="rId19" Type="http://schemas.openxmlformats.org/officeDocument/2006/relationships/image" Target="../media/image27.jpeg"/><Relationship Id="rId1" Type="http://schemas.microsoft.com/office/2007/relationships/media" Target="../media/media2.mp4"/><Relationship Id="rId2" Type="http://schemas.openxmlformats.org/officeDocument/2006/relationships/video" Target="../media/media2.mp4"/><Relationship Id="rId3" Type="http://schemas.microsoft.com/office/2007/relationships/media" Target="../media/media3.mp4"/><Relationship Id="rId4" Type="http://schemas.openxmlformats.org/officeDocument/2006/relationships/video" Target="../media/media3.mp4"/><Relationship Id="rId5" Type="http://schemas.openxmlformats.org/officeDocument/2006/relationships/slideLayout" Target="../slideLayouts/slideLayout25.xml"/><Relationship Id="rId6" Type="http://schemas.openxmlformats.org/officeDocument/2006/relationships/image" Target="../media/image4.jpeg"/><Relationship Id="rId7" Type="http://schemas.openxmlformats.org/officeDocument/2006/relationships/image" Target="../media/image15.jpeg"/><Relationship Id="rId8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4" Type="http://schemas.openxmlformats.org/officeDocument/2006/relationships/image" Target="../media/image4.jpe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jpeg"/><Relationship Id="rId8" Type="http://schemas.openxmlformats.org/officeDocument/2006/relationships/image" Target="../media/image40.jpeg"/><Relationship Id="rId9" Type="http://schemas.openxmlformats.org/officeDocument/2006/relationships/image" Target="../media/image41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 txBox="1">
            <a:spLocks noGrp="1"/>
          </p:cNvSpPr>
          <p:nvPr>
            <p:ph type="title" idx="4294967295"/>
          </p:nvPr>
        </p:nvSpPr>
        <p:spPr>
          <a:xfrm>
            <a:off x="0" y="2707471"/>
            <a:ext cx="8991600" cy="937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pitchFamily="34" charset="0"/>
                <a:cs typeface="Arial" pitchFamily="34" charset="0"/>
              </a:rPr>
              <a:t>Innovative actuation and sensing mechanisms </a:t>
            </a:r>
            <a:br>
              <a:rPr lang="en-GB" sz="2800" b="1" dirty="0" smtClean="0">
                <a:latin typeface="Arial" pitchFamily="34" charset="0"/>
                <a:cs typeface="Arial" pitchFamily="34" charset="0"/>
              </a:rPr>
            </a:br>
            <a:r>
              <a:rPr lang="en-GB" sz="2800" b="1" dirty="0" smtClean="0">
                <a:latin typeface="Arial" pitchFamily="34" charset="0"/>
                <a:cs typeface="Arial" pitchFamily="34" charset="0"/>
              </a:rPr>
              <a:t>for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minimally invasive robotic surgery</a:t>
            </a:r>
            <a:endParaRPr lang="it-IT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Segnaposto contenuto 2"/>
          <p:cNvSpPr txBox="1">
            <a:spLocks/>
          </p:cNvSpPr>
          <p:nvPr/>
        </p:nvSpPr>
        <p:spPr>
          <a:xfrm>
            <a:off x="0" y="5181600"/>
            <a:ext cx="8991600" cy="16764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0"/>
              </a:spcBef>
              <a:buFontTx/>
              <a:buNone/>
            </a:pPr>
            <a:endParaRPr lang="en-US" sz="1600" b="1" dirty="0" smtClean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it-IT" kern="0" dirty="0" smtClean="0">
              <a:solidFill>
                <a:prstClr val="black"/>
              </a:solidFill>
            </a:endParaRPr>
          </a:p>
          <a:p>
            <a:pPr>
              <a:buFontTx/>
              <a:buNone/>
            </a:pPr>
            <a:endParaRPr lang="it-IT" sz="2800" kern="0" dirty="0" smtClean="0">
              <a:solidFill>
                <a:prstClr val="black"/>
              </a:solidFill>
            </a:endParaRPr>
          </a:p>
          <a:p>
            <a:pPr>
              <a:buFontTx/>
              <a:buNone/>
            </a:pPr>
            <a:endParaRPr lang="it-IT" kern="0" dirty="0" smtClean="0">
              <a:solidFill>
                <a:prstClr val="black"/>
              </a:solidFill>
            </a:endParaRPr>
          </a:p>
          <a:p>
            <a:pPr>
              <a:buFontTx/>
              <a:buNone/>
            </a:pPr>
            <a:r>
              <a:rPr lang="it-IT" kern="0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5148064" y="5229200"/>
            <a:ext cx="396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it-IT" sz="1600" cap="small" dirty="0" err="1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Supervisors</a:t>
            </a:r>
            <a:endParaRPr lang="it-IT" sz="1600" dirty="0" smtClean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it-IT" sz="1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Prof. Paolo </a:t>
            </a:r>
            <a:r>
              <a:rPr lang="it-IT" sz="1600" dirty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Dario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it-IT" sz="1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Prof. Arianna </a:t>
            </a:r>
            <a:r>
              <a:rPr lang="it-IT" sz="1600" dirty="0" err="1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Menciassi</a:t>
            </a:r>
            <a:endParaRPr lang="it-IT" sz="1600" dirty="0" smtClean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it-IT" sz="1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Dr. </a:t>
            </a:r>
            <a:r>
              <a:rPr lang="it-IT" sz="1600" dirty="0" err="1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Eng</a:t>
            </a:r>
            <a:r>
              <a:rPr lang="it-IT" sz="1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Giuseppe Tortora</a:t>
            </a:r>
            <a:endParaRPr lang="it-IT" sz="1600" dirty="0" smtClean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GB" sz="16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itolo 6"/>
          <p:cNvSpPr txBox="1">
            <a:spLocks/>
          </p:cNvSpPr>
          <p:nvPr/>
        </p:nvSpPr>
        <p:spPr bwMode="auto">
          <a:xfrm>
            <a:off x="152400" y="2335817"/>
            <a:ext cx="8991600" cy="445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5047" tIns="37523" rIns="75047" bIns="37523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7502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cap="small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Research area</a:t>
            </a:r>
            <a:endParaRPr lang="it-IT" sz="3200" cap="small" dirty="0" smtClean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0" y="4058488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Iris De </a:t>
            </a:r>
            <a:r>
              <a:rPr lang="en-US" sz="2400" dirty="0" err="1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Falco</a:t>
            </a:r>
            <a:endParaRPr lang="en-US" sz="2400" dirty="0" smtClean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en-US" baseline="300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</a:t>
            </a:r>
            <a:r>
              <a:rPr lang="en-US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year PhD student in </a:t>
            </a:r>
            <a:r>
              <a:rPr lang="en-US" dirty="0" err="1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BioRobotics</a:t>
            </a:r>
            <a:endParaRPr lang="en-US" dirty="0" smtClean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350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downloa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7834" y="-63388"/>
            <a:ext cx="2988332" cy="2988332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79512" y="2852936"/>
            <a:ext cx="87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STIFFness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controllable Flexible and 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Learn-able Manipulator for surgical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OPerations</a:t>
            </a:r>
            <a:endParaRPr lang="it-IT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615769" y="5805264"/>
            <a:ext cx="2420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latin typeface="Arial" pitchFamily="34" charset="0"/>
                <a:cs typeface="Arial" pitchFamily="34" charset="0"/>
              </a:rPr>
              <a:t>www.stiff-flop.eu</a:t>
            </a:r>
            <a:endParaRPr lang="it-IT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magine 5" descr="stiff flop.tif"/>
          <p:cNvPicPr>
            <a:picLocks noChangeAspect="1"/>
          </p:cNvPicPr>
          <p:nvPr/>
        </p:nvPicPr>
        <p:blipFill>
          <a:blip r:embed="rId3" cstate="print"/>
          <a:srcRect b="33905"/>
          <a:stretch>
            <a:fillRect/>
          </a:stretch>
        </p:blipFill>
        <p:spPr>
          <a:xfrm>
            <a:off x="2476829" y="3933056"/>
            <a:ext cx="4190342" cy="2304256"/>
          </a:xfrm>
          <a:prstGeom prst="rect">
            <a:avLst/>
          </a:prstGeom>
        </p:spPr>
      </p:pic>
      <p:grpSp>
        <p:nvGrpSpPr>
          <p:cNvPr id="13" name="Gruppo 12"/>
          <p:cNvGrpSpPr/>
          <p:nvPr/>
        </p:nvGrpSpPr>
        <p:grpSpPr>
          <a:xfrm>
            <a:off x="-36512" y="3789040"/>
            <a:ext cx="9505056" cy="2520280"/>
            <a:chOff x="-36512" y="3789040"/>
            <a:chExt cx="9505056" cy="252028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-36512" y="3789040"/>
              <a:ext cx="9505056" cy="2520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CasellaDiTesto 7"/>
            <p:cNvSpPr txBox="1"/>
            <p:nvPr/>
          </p:nvSpPr>
          <p:spPr>
            <a:xfrm>
              <a:off x="3995936" y="3789040"/>
              <a:ext cx="5280613" cy="2139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00" b="1" cap="small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Biological  Insights</a:t>
              </a:r>
            </a:p>
            <a:p>
              <a:endParaRPr lang="en-US" sz="1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buFontTx/>
                <a:buChar char="-"/>
              </a:pPr>
              <a:r>
                <a:rPr lang="en-US" sz="1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High </a:t>
              </a:r>
              <a:r>
                <a:rPr lang="en-US" sz="19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dexterity and </a:t>
              </a:r>
              <a:r>
                <a:rPr lang="en-US" sz="1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maneuverability</a:t>
              </a:r>
              <a:endParaRPr lang="it-IT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buFontTx/>
                <a:buChar char="-"/>
              </a:pPr>
              <a:r>
                <a:rPr lang="it-IT" sz="1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9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L</a:t>
              </a:r>
              <a:r>
                <a:rPr lang="en-US" sz="1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ack of rigid skeletal support</a:t>
              </a:r>
            </a:p>
            <a:p>
              <a:pPr>
                <a:buFontTx/>
                <a:buChar char="-"/>
              </a:pPr>
              <a:r>
                <a:rPr lang="en-US" sz="19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Meshed longitudinal and transversal muscles </a:t>
              </a:r>
            </a:p>
            <a:p>
              <a:pPr>
                <a:buFontTx/>
                <a:buChar char="-"/>
              </a:pPr>
              <a:r>
                <a:rPr lang="en-US" sz="19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A</a:t>
              </a:r>
              <a:r>
                <a:rPr lang="en-US" sz="1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ble to bend in any direction, elongate and </a:t>
              </a:r>
            </a:p>
            <a:p>
              <a:r>
                <a:rPr lang="en-US" sz="19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change stiffness at any point along the arm</a:t>
              </a:r>
              <a:r>
                <a:rPr lang="it-IT" sz="1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en-US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9" name="Immagine 8" descr="Immaginea.tif"/>
          <p:cNvPicPr>
            <a:picLocks noChangeAspect="1"/>
          </p:cNvPicPr>
          <p:nvPr/>
        </p:nvPicPr>
        <p:blipFill>
          <a:blip r:embed="rId5" cstate="print"/>
          <a:srcRect r="3913" b="13086"/>
          <a:stretch>
            <a:fillRect/>
          </a:stretch>
        </p:blipFill>
        <p:spPr>
          <a:xfrm>
            <a:off x="3688186" y="2420888"/>
            <a:ext cx="2972046" cy="1279349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CasellaDiTesto 9"/>
          <p:cNvSpPr txBox="1"/>
          <p:nvPr/>
        </p:nvSpPr>
        <p:spPr>
          <a:xfrm>
            <a:off x="6424369" y="1336700"/>
            <a:ext cx="24463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cap="small" dirty="0" err="1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it-IT" b="1" cap="small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b="1" cap="small" dirty="0" err="1" smtClean="0">
                <a:latin typeface="Arial" pitchFamily="34" charset="0"/>
                <a:cs typeface="Arial" pitchFamily="34" charset="0"/>
              </a:rPr>
              <a:t>Solutions</a:t>
            </a:r>
            <a:endParaRPr lang="it-IT" b="1" cap="small" dirty="0" smtClean="0">
              <a:latin typeface="Arial" pitchFamily="34" charset="0"/>
              <a:cs typeface="Arial" pitchFamily="34" charset="0"/>
            </a:endParaRPr>
          </a:p>
          <a:p>
            <a:r>
              <a:rPr lang="it-IT" dirty="0" smtClean="0">
                <a:latin typeface="Arial" pitchFamily="34" charset="0"/>
                <a:cs typeface="Arial" pitchFamily="34" charset="0"/>
              </a:rPr>
              <a:t>- Modular </a:t>
            </a:r>
            <a:r>
              <a:rPr lang="it-IT" dirty="0" err="1" smtClean="0">
                <a:latin typeface="Arial" pitchFamily="34" charset="0"/>
                <a:cs typeface="Arial" pitchFamily="34" charset="0"/>
              </a:rPr>
              <a:t>structure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Tx/>
              <a:buChar char="-"/>
            </a:pPr>
            <a:r>
              <a:rPr lang="it-IT" dirty="0" smtClean="0">
                <a:latin typeface="Arial" pitchFamily="34" charset="0"/>
                <a:cs typeface="Arial" pitchFamily="34" charset="0"/>
              </a:rPr>
              <a:t> Soft </a:t>
            </a:r>
            <a:r>
              <a:rPr lang="it-IT" dirty="0" err="1" smtClean="0">
                <a:latin typeface="Arial" pitchFamily="34" charset="0"/>
                <a:cs typeface="Arial" pitchFamily="34" charset="0"/>
              </a:rPr>
              <a:t>actuators</a:t>
            </a:r>
            <a:endParaRPr lang="it-IT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it-IT" dirty="0">
                <a:latin typeface="Arial" pitchFamily="34" charset="0"/>
                <a:cs typeface="Arial" pitchFamily="34" charset="0"/>
              </a:rPr>
              <a:t>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Granular </a:t>
            </a:r>
            <a:r>
              <a:rPr lang="it-IT" dirty="0" err="1" smtClean="0">
                <a:latin typeface="Arial" pitchFamily="34" charset="0"/>
                <a:cs typeface="Arial" pitchFamily="34" charset="0"/>
              </a:rPr>
              <a:t>Jamming</a:t>
            </a:r>
            <a:endParaRPr lang="it-IT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-36512" y="1336700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cap="small" dirty="0" err="1" smtClean="0">
                <a:latin typeface="Arial" pitchFamily="34" charset="0"/>
                <a:cs typeface="Arial" pitchFamily="34" charset="0"/>
              </a:rPr>
              <a:t>Medical</a:t>
            </a:r>
            <a:r>
              <a:rPr lang="it-IT" b="1" cap="small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b="1" cap="small" dirty="0" err="1" smtClean="0">
                <a:latin typeface="Arial" pitchFamily="34" charset="0"/>
                <a:cs typeface="Arial" pitchFamily="34" charset="0"/>
              </a:rPr>
              <a:t>Requirements</a:t>
            </a:r>
            <a:endParaRPr lang="it-IT" b="1" cap="small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Pass through a 20 mm port</a:t>
            </a:r>
          </a:p>
          <a:p>
            <a:pPr>
              <a:buFontTx/>
              <a:buChar char="-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Length of up to 300 mm</a:t>
            </a:r>
          </a:p>
          <a:p>
            <a:pPr>
              <a:buFontTx/>
              <a:buChar char="-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Controllable stiffness</a:t>
            </a:r>
          </a:p>
          <a:p>
            <a:pPr>
              <a:buFontTx/>
              <a:buChar char="-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Force of at least 1 N (better if 5 N)</a:t>
            </a:r>
          </a:p>
          <a:p>
            <a:pPr>
              <a:buFontTx/>
              <a:buChar char="-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A tool on the tip able of exerting a                                                                     force up to 10 N</a:t>
            </a:r>
          </a:p>
          <a:p>
            <a:pPr>
              <a:buFontTx/>
              <a:buChar char="-"/>
            </a:pPr>
            <a:endParaRPr lang="it-IT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-0.42517 -0.1284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-3.7037E-7 L -0.06302 -0.38611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-1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CasellaDiTesto 54"/>
          <p:cNvSpPr txBox="1"/>
          <p:nvPr/>
        </p:nvSpPr>
        <p:spPr>
          <a:xfrm>
            <a:off x="3635896" y="3789040"/>
            <a:ext cx="24482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cap="small" dirty="0" err="1" smtClean="0">
                <a:latin typeface="Arial" pitchFamily="34" charset="0"/>
                <a:cs typeface="Arial" pitchFamily="34" charset="0"/>
              </a:rPr>
              <a:t>Stiffening</a:t>
            </a:r>
            <a:r>
              <a:rPr lang="it-IT" b="1" cap="small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b="1" cap="small" dirty="0" err="1" smtClean="0">
                <a:latin typeface="Arial" pitchFamily="34" charset="0"/>
                <a:cs typeface="Arial" pitchFamily="34" charset="0"/>
              </a:rPr>
              <a:t>Channel</a:t>
            </a:r>
            <a:endParaRPr lang="it-IT" b="1" cap="small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Immagine 1" descr="download (1)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6512" y="-99392"/>
            <a:ext cx="1224136" cy="1224136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3341631" y="-46548"/>
            <a:ext cx="2460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cap="small" dirty="0" err="1" smtClean="0"/>
              <a:t>Functional</a:t>
            </a:r>
            <a:r>
              <a:rPr lang="it-IT" sz="2800" cap="small" dirty="0" smtClean="0"/>
              <a:t> </a:t>
            </a:r>
            <a:r>
              <a:rPr lang="it-IT" sz="2800" cap="small" dirty="0" err="1" smtClean="0"/>
              <a:t>Unit</a:t>
            </a:r>
            <a:endParaRPr lang="it-IT" sz="2800" cap="small" dirty="0"/>
          </a:p>
        </p:txBody>
      </p:sp>
      <p:pic>
        <p:nvPicPr>
          <p:cNvPr id="4" name="Immagine 3" descr="modulo_intero_giallo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BAE"/>
              </a:clrFrom>
              <a:clrTo>
                <a:srgbClr val="FFFBAE">
                  <a:alpha val="0"/>
                </a:srgbClr>
              </a:clrTo>
            </a:clrChange>
          </a:blip>
          <a:srcRect r="7437"/>
          <a:stretch>
            <a:fillRect/>
          </a:stretch>
        </p:blipFill>
        <p:spPr>
          <a:xfrm>
            <a:off x="13886" y="908720"/>
            <a:ext cx="1805942" cy="2808312"/>
          </a:xfrm>
          <a:prstGeom prst="rect">
            <a:avLst/>
          </a:prstGeom>
        </p:spPr>
      </p:pic>
      <p:sp>
        <p:nvSpPr>
          <p:cNvPr id="5" name="Ovale 4"/>
          <p:cNvSpPr/>
          <p:nvPr/>
        </p:nvSpPr>
        <p:spPr>
          <a:xfrm rot="20729877">
            <a:off x="226155" y="1033720"/>
            <a:ext cx="694627" cy="1500220"/>
          </a:xfrm>
          <a:prstGeom prst="ellipse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6" name="Connettore 1 5"/>
          <p:cNvCxnSpPr>
            <a:stCxn id="5" idx="0"/>
          </p:cNvCxnSpPr>
          <p:nvPr/>
        </p:nvCxnSpPr>
        <p:spPr>
          <a:xfrm>
            <a:off x="385630" y="1057619"/>
            <a:ext cx="2818218" cy="139133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683568" y="2520734"/>
            <a:ext cx="2520280" cy="692242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magine 7" descr="Immagine1.tif"/>
          <p:cNvPicPr>
            <a:picLocks noChangeAspect="1"/>
          </p:cNvPicPr>
          <p:nvPr/>
        </p:nvPicPr>
        <p:blipFill>
          <a:blip r:embed="rId6" cstate="print"/>
          <a:srcRect l="11209" r="50186"/>
          <a:stretch>
            <a:fillRect/>
          </a:stretch>
        </p:blipFill>
        <p:spPr>
          <a:xfrm>
            <a:off x="3419872" y="1124744"/>
            <a:ext cx="1440160" cy="2202885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35495" y="3789040"/>
            <a:ext cx="345638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cap="small" dirty="0" err="1" smtClean="0">
                <a:latin typeface="Arial" pitchFamily="34" charset="0"/>
                <a:cs typeface="Arial" pitchFamily="34" charset="0"/>
              </a:rPr>
              <a:t>Flexible</a:t>
            </a:r>
            <a:r>
              <a:rPr lang="it-IT" b="1" cap="small" dirty="0" smtClean="0">
                <a:latin typeface="Arial" pitchFamily="34" charset="0"/>
                <a:cs typeface="Arial" pitchFamily="34" charset="0"/>
              </a:rPr>
              <a:t> Silicone </a:t>
            </a:r>
            <a:r>
              <a:rPr lang="it-IT" b="1" cap="small" dirty="0" err="1" smtClean="0">
                <a:latin typeface="Arial" pitchFamily="34" charset="0"/>
                <a:cs typeface="Arial" pitchFamily="34" charset="0"/>
              </a:rPr>
              <a:t>Actuators</a:t>
            </a:r>
            <a:endParaRPr lang="it-IT" b="1" cap="small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5" name="Gruppo 24"/>
          <p:cNvGrpSpPr/>
          <p:nvPr/>
        </p:nvGrpSpPr>
        <p:grpSpPr>
          <a:xfrm>
            <a:off x="5400000" y="1469509"/>
            <a:ext cx="1548264" cy="1554475"/>
            <a:chOff x="5400000" y="1613525"/>
            <a:chExt cx="1548264" cy="1554475"/>
          </a:xfrm>
        </p:grpSpPr>
        <p:pic>
          <p:nvPicPr>
            <p:cNvPr id="24" name="Immagine 23" descr="sezione1.tif"/>
            <p:cNvPicPr>
              <a:picLocks noChangeAspect="1"/>
            </p:cNvPicPr>
            <p:nvPr/>
          </p:nvPicPr>
          <p:blipFill>
            <a:blip r:embed="rId7" cstate="print"/>
            <a:srcRect l="37114" t="25542" r="34537" b="35547"/>
            <a:stretch>
              <a:fillRect/>
            </a:stretch>
          </p:blipFill>
          <p:spPr>
            <a:xfrm>
              <a:off x="5508104" y="1613525"/>
              <a:ext cx="1440160" cy="1527443"/>
            </a:xfrm>
            <a:prstGeom prst="rect">
              <a:avLst/>
            </a:prstGeom>
          </p:spPr>
        </p:pic>
        <p:sp>
          <p:nvSpPr>
            <p:cNvPr id="22" name="Anello 21"/>
            <p:cNvSpPr/>
            <p:nvPr/>
          </p:nvSpPr>
          <p:spPr>
            <a:xfrm>
              <a:off x="5400000" y="1656000"/>
              <a:ext cx="1512000" cy="1512000"/>
            </a:xfrm>
            <a:prstGeom prst="donut">
              <a:avLst>
                <a:gd name="adj" fmla="val 726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</p:grpSp>
      <p:cxnSp>
        <p:nvCxnSpPr>
          <p:cNvPr id="29" name="Connettore 2 28"/>
          <p:cNvCxnSpPr/>
          <p:nvPr/>
        </p:nvCxnSpPr>
        <p:spPr>
          <a:xfrm flipH="1">
            <a:off x="6804248" y="1412776"/>
            <a:ext cx="720080" cy="36004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asellaDiTesto 29"/>
          <p:cNvSpPr txBox="1"/>
          <p:nvPr/>
        </p:nvSpPr>
        <p:spPr>
          <a:xfrm>
            <a:off x="7511133" y="1196752"/>
            <a:ext cx="9492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Ø 35 mm</a:t>
            </a:r>
            <a:endParaRPr lang="it-IT" sz="1600" dirty="0"/>
          </a:p>
        </p:txBody>
      </p:sp>
      <p:cxnSp>
        <p:nvCxnSpPr>
          <p:cNvPr id="31" name="Connettore 2 30"/>
          <p:cNvCxnSpPr/>
          <p:nvPr/>
        </p:nvCxnSpPr>
        <p:spPr>
          <a:xfrm flipH="1">
            <a:off x="6804248" y="1844824"/>
            <a:ext cx="872480" cy="288032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sellaDiTesto 31"/>
          <p:cNvSpPr txBox="1"/>
          <p:nvPr/>
        </p:nvSpPr>
        <p:spPr>
          <a:xfrm>
            <a:off x="7663533" y="1628800"/>
            <a:ext cx="9492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Ø 25 mm</a:t>
            </a:r>
            <a:endParaRPr lang="it-IT" sz="1600" dirty="0"/>
          </a:p>
        </p:txBody>
      </p:sp>
      <p:cxnSp>
        <p:nvCxnSpPr>
          <p:cNvPr id="34" name="Connettore 2 33"/>
          <p:cNvCxnSpPr/>
          <p:nvPr/>
        </p:nvCxnSpPr>
        <p:spPr>
          <a:xfrm flipH="1">
            <a:off x="6372200" y="2276872"/>
            <a:ext cx="1080120" cy="72008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/>
          <p:cNvSpPr txBox="1"/>
          <p:nvPr/>
        </p:nvSpPr>
        <p:spPr>
          <a:xfrm>
            <a:off x="7452320" y="2082334"/>
            <a:ext cx="8451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Ø 8 mm</a:t>
            </a:r>
            <a:endParaRPr lang="it-IT" sz="1600" dirty="0"/>
          </a:p>
        </p:txBody>
      </p:sp>
      <p:cxnSp>
        <p:nvCxnSpPr>
          <p:cNvPr id="38" name="Connettore 2 37"/>
          <p:cNvCxnSpPr/>
          <p:nvPr/>
        </p:nvCxnSpPr>
        <p:spPr>
          <a:xfrm flipH="1" flipV="1">
            <a:off x="6660232" y="2564904"/>
            <a:ext cx="936104" cy="288032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asellaDiTesto 38"/>
          <p:cNvSpPr txBox="1"/>
          <p:nvPr/>
        </p:nvSpPr>
        <p:spPr>
          <a:xfrm>
            <a:off x="7596336" y="2708920"/>
            <a:ext cx="821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R 4 mm</a:t>
            </a:r>
            <a:endParaRPr lang="it-IT" sz="1600" dirty="0"/>
          </a:p>
        </p:txBody>
      </p:sp>
      <p:cxnSp>
        <p:nvCxnSpPr>
          <p:cNvPr id="42" name="Connettore 2 41"/>
          <p:cNvCxnSpPr/>
          <p:nvPr/>
        </p:nvCxnSpPr>
        <p:spPr>
          <a:xfrm>
            <a:off x="4716016" y="1628800"/>
            <a:ext cx="0" cy="118800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2 42"/>
          <p:cNvCxnSpPr/>
          <p:nvPr/>
        </p:nvCxnSpPr>
        <p:spPr>
          <a:xfrm>
            <a:off x="5004048" y="1232888"/>
            <a:ext cx="0" cy="198000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asellaDiTesto 43"/>
          <p:cNvSpPr txBox="1"/>
          <p:nvPr/>
        </p:nvSpPr>
        <p:spPr>
          <a:xfrm rot="5400000">
            <a:off x="4430007" y="2084356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30 mm</a:t>
            </a:r>
            <a:endParaRPr lang="it-IT" sz="1600" dirty="0"/>
          </a:p>
        </p:txBody>
      </p:sp>
      <p:sp>
        <p:nvSpPr>
          <p:cNvPr id="45" name="CasellaDiTesto 44"/>
          <p:cNvSpPr txBox="1"/>
          <p:nvPr/>
        </p:nvSpPr>
        <p:spPr>
          <a:xfrm rot="5400000">
            <a:off x="4739524" y="2084356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50 mm</a:t>
            </a:r>
            <a:endParaRPr lang="it-IT" sz="1600" dirty="0"/>
          </a:p>
        </p:txBody>
      </p:sp>
      <p:cxnSp>
        <p:nvCxnSpPr>
          <p:cNvPr id="51" name="Connettore 2 50"/>
          <p:cNvCxnSpPr/>
          <p:nvPr/>
        </p:nvCxnSpPr>
        <p:spPr>
          <a:xfrm flipH="1">
            <a:off x="2987824" y="2852936"/>
            <a:ext cx="720080" cy="936104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2 55"/>
          <p:cNvCxnSpPr/>
          <p:nvPr/>
        </p:nvCxnSpPr>
        <p:spPr>
          <a:xfrm>
            <a:off x="4067944" y="3284984"/>
            <a:ext cx="144016" cy="50405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CasellaDiTesto 61"/>
          <p:cNvSpPr txBox="1"/>
          <p:nvPr/>
        </p:nvSpPr>
        <p:spPr>
          <a:xfrm>
            <a:off x="6516216" y="3789040"/>
            <a:ext cx="208823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cap="small" dirty="0" err="1" smtClean="0">
                <a:latin typeface="Arial" pitchFamily="34" charset="0"/>
                <a:cs typeface="Arial" pitchFamily="34" charset="0"/>
              </a:rPr>
              <a:t>External</a:t>
            </a:r>
            <a:r>
              <a:rPr lang="it-IT" b="1" cap="small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b="1" cap="small" smtClean="0">
                <a:latin typeface="Arial" pitchFamily="34" charset="0"/>
                <a:cs typeface="Arial" pitchFamily="34" charset="0"/>
              </a:rPr>
              <a:t>Sheath</a:t>
            </a:r>
            <a:endParaRPr lang="it-IT" b="1" cap="small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9" name="Connettore 2 58"/>
          <p:cNvCxnSpPr/>
          <p:nvPr/>
        </p:nvCxnSpPr>
        <p:spPr>
          <a:xfrm>
            <a:off x="4716016" y="3212976"/>
            <a:ext cx="2016224" cy="576064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3" name="Picture 1" descr="C:\Users\Docsan7n12\Dropbox\immagini_IROS\Stiffening\DSC02339.JPG"/>
          <p:cNvPicPr>
            <a:picLocks noChangeAspect="1" noChangeArrowheads="1"/>
          </p:cNvPicPr>
          <p:nvPr/>
        </p:nvPicPr>
        <p:blipFill>
          <a:blip r:embed="rId8" cstate="print"/>
          <a:srcRect t="33191" r="29470" b="29470"/>
          <a:stretch>
            <a:fillRect/>
          </a:stretch>
        </p:blipFill>
        <p:spPr bwMode="auto">
          <a:xfrm>
            <a:off x="3851920" y="5373216"/>
            <a:ext cx="2176241" cy="864096"/>
          </a:xfrm>
          <a:prstGeom prst="rect">
            <a:avLst/>
          </a:prstGeom>
          <a:noFill/>
        </p:spPr>
      </p:pic>
      <p:pic>
        <p:nvPicPr>
          <p:cNvPr id="13314" name="Picture 2" descr="C:\Users\Docsan7n12\Dropbox\immagini_IROS\Stiffening\DSC02332.JPG"/>
          <p:cNvPicPr>
            <a:picLocks noChangeAspect="1" noChangeArrowheads="1"/>
          </p:cNvPicPr>
          <p:nvPr/>
        </p:nvPicPr>
        <p:blipFill>
          <a:blip r:embed="rId9" cstate="print"/>
          <a:srcRect l="9418" t="15697" r="21515" b="16282"/>
          <a:stretch>
            <a:fillRect/>
          </a:stretch>
        </p:blipFill>
        <p:spPr bwMode="auto">
          <a:xfrm>
            <a:off x="4139952" y="4221088"/>
            <a:ext cx="1462317" cy="1080120"/>
          </a:xfrm>
          <a:prstGeom prst="rect">
            <a:avLst/>
          </a:prstGeom>
          <a:noFill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76" r="4508"/>
          <a:stretch>
            <a:fillRect/>
          </a:stretch>
        </p:blipFill>
        <p:spPr bwMode="auto">
          <a:xfrm>
            <a:off x="6156176" y="4509120"/>
            <a:ext cx="3024336" cy="165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flexible actuatornew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3528" y="4149080"/>
            <a:ext cx="2952328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download (1)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6512" y="-99392"/>
            <a:ext cx="1224136" cy="1224136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691680" y="-46548"/>
            <a:ext cx="4829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cap="small" dirty="0" smtClean="0"/>
              <a:t>Performance </a:t>
            </a:r>
            <a:r>
              <a:rPr lang="it-IT" sz="2800" cap="small" dirty="0" err="1" smtClean="0"/>
              <a:t>of</a:t>
            </a:r>
            <a:r>
              <a:rPr lang="it-IT" sz="2800" cap="small" dirty="0" smtClean="0"/>
              <a:t> the Single </a:t>
            </a:r>
            <a:r>
              <a:rPr lang="it-IT" sz="2800" cap="small" dirty="0" err="1" smtClean="0"/>
              <a:t>Unit</a:t>
            </a:r>
            <a:r>
              <a:rPr lang="it-IT" sz="2800" cap="small" dirty="0" smtClean="0"/>
              <a:t> </a:t>
            </a:r>
            <a:endParaRPr lang="it-IT" sz="2800" cap="small" dirty="0"/>
          </a:p>
        </p:txBody>
      </p:sp>
      <p:pic>
        <p:nvPicPr>
          <p:cNvPr id="13" name="Picture 4" descr="C:\Users\Docsan7n12\Google Drive\Stiff_Flop\PROVE SPERIMENTALI\19 marzo allungamento senza caffè\DSC02271.JPG"/>
          <p:cNvPicPr>
            <a:picLocks noChangeArrowheads="1"/>
          </p:cNvPicPr>
          <p:nvPr/>
        </p:nvPicPr>
        <p:blipFill>
          <a:blip r:embed="rId7" cstate="print"/>
          <a:srcRect l="34496" r="35050" b="4227"/>
          <a:stretch>
            <a:fillRect/>
          </a:stretch>
        </p:blipFill>
        <p:spPr bwMode="auto">
          <a:xfrm>
            <a:off x="4804796" y="3897098"/>
            <a:ext cx="314681" cy="828000"/>
          </a:xfrm>
          <a:prstGeom prst="rect">
            <a:avLst/>
          </a:prstGeom>
          <a:noFill/>
        </p:spPr>
      </p:pic>
      <p:pic>
        <p:nvPicPr>
          <p:cNvPr id="14" name="Picture 5" descr="C:\Users\Docsan7n12\Google Drive\Stiff_Flop\PROVE SPERIMENTALI\19 marzo allungamento senza caffè\DSC02272.JPG"/>
          <p:cNvPicPr>
            <a:picLocks noChangeArrowheads="1"/>
          </p:cNvPicPr>
          <p:nvPr/>
        </p:nvPicPr>
        <p:blipFill>
          <a:blip r:embed="rId8" cstate="print"/>
          <a:srcRect l="34496" r="35050" b="4227"/>
          <a:stretch>
            <a:fillRect/>
          </a:stretch>
        </p:blipFill>
        <p:spPr bwMode="auto">
          <a:xfrm>
            <a:off x="5136523" y="3897144"/>
            <a:ext cx="314681" cy="828000"/>
          </a:xfrm>
          <a:prstGeom prst="rect">
            <a:avLst/>
          </a:prstGeom>
          <a:noFill/>
        </p:spPr>
      </p:pic>
      <p:pic>
        <p:nvPicPr>
          <p:cNvPr id="15" name="Picture 6" descr="C:\Users\Docsan7n12\Google Drive\Stiff_Flop\PROVE SPERIMENTALI\19 marzo allungamento senza caffè\DSC02273.JPG"/>
          <p:cNvPicPr>
            <a:picLocks noChangeArrowheads="1"/>
          </p:cNvPicPr>
          <p:nvPr/>
        </p:nvPicPr>
        <p:blipFill>
          <a:blip r:embed="rId9" cstate="print"/>
          <a:srcRect l="34496" r="35050" b="4227"/>
          <a:stretch>
            <a:fillRect/>
          </a:stretch>
        </p:blipFill>
        <p:spPr bwMode="auto">
          <a:xfrm>
            <a:off x="5468250" y="3897144"/>
            <a:ext cx="314681" cy="828000"/>
          </a:xfrm>
          <a:prstGeom prst="rect">
            <a:avLst/>
          </a:prstGeom>
          <a:noFill/>
        </p:spPr>
      </p:pic>
      <p:pic>
        <p:nvPicPr>
          <p:cNvPr id="16" name="Picture 7" descr="C:\Users\Docsan7n12\Google Drive\Stiff_Flop\PROVE SPERIMENTALI\19 marzo allungamento senza caffè\DSC02274.JPG"/>
          <p:cNvPicPr>
            <a:picLocks noChangeArrowheads="1"/>
          </p:cNvPicPr>
          <p:nvPr/>
        </p:nvPicPr>
        <p:blipFill>
          <a:blip r:embed="rId10" cstate="print"/>
          <a:srcRect l="34496" r="35050" b="4227"/>
          <a:stretch>
            <a:fillRect/>
          </a:stretch>
        </p:blipFill>
        <p:spPr bwMode="auto">
          <a:xfrm>
            <a:off x="5799977" y="3897144"/>
            <a:ext cx="314681" cy="828000"/>
          </a:xfrm>
          <a:prstGeom prst="rect">
            <a:avLst/>
          </a:prstGeom>
          <a:noFill/>
        </p:spPr>
      </p:pic>
      <p:pic>
        <p:nvPicPr>
          <p:cNvPr id="17" name="Picture 8" descr="C:\Users\Docsan7n12\Google Drive\Stiff_Flop\PROVE SPERIMENTALI\19 marzo allungamento senza caffè\DSC02275.JPG"/>
          <p:cNvPicPr>
            <a:picLocks noChangeArrowheads="1"/>
          </p:cNvPicPr>
          <p:nvPr/>
        </p:nvPicPr>
        <p:blipFill>
          <a:blip r:embed="rId11" cstate="print"/>
          <a:srcRect l="34496" r="35050" b="4227"/>
          <a:stretch>
            <a:fillRect/>
          </a:stretch>
        </p:blipFill>
        <p:spPr bwMode="auto">
          <a:xfrm>
            <a:off x="6131705" y="3897144"/>
            <a:ext cx="314681" cy="828000"/>
          </a:xfrm>
          <a:prstGeom prst="rect">
            <a:avLst/>
          </a:prstGeom>
          <a:noFill/>
        </p:spPr>
      </p:pic>
      <p:pic>
        <p:nvPicPr>
          <p:cNvPr id="18" name="Picture 9" descr="C:\Users\Docsan7n12\Google Drive\Stiff_Flop\PROVE SPERIMENTALI\19 marzo allungamento senza caffè\DSC02276.JPG"/>
          <p:cNvPicPr>
            <a:picLocks noChangeArrowheads="1"/>
          </p:cNvPicPr>
          <p:nvPr/>
        </p:nvPicPr>
        <p:blipFill>
          <a:blip r:embed="rId12" cstate="print"/>
          <a:srcRect l="34496" r="35050" b="4227"/>
          <a:stretch>
            <a:fillRect/>
          </a:stretch>
        </p:blipFill>
        <p:spPr bwMode="auto">
          <a:xfrm>
            <a:off x="6463432" y="3897144"/>
            <a:ext cx="314681" cy="828000"/>
          </a:xfrm>
          <a:prstGeom prst="rect">
            <a:avLst/>
          </a:prstGeom>
          <a:noFill/>
        </p:spPr>
      </p:pic>
      <p:pic>
        <p:nvPicPr>
          <p:cNvPr id="19" name="Picture 11" descr="C:\Users\Docsan7n12\Google Drive\Stiff_Flop\PROVE SPERIMENTALI\19 marzo allungamento senza caffè\DSC02278.JPG"/>
          <p:cNvPicPr>
            <a:picLocks noChangeArrowheads="1"/>
          </p:cNvPicPr>
          <p:nvPr/>
        </p:nvPicPr>
        <p:blipFill>
          <a:blip r:embed="rId13" cstate="print"/>
          <a:srcRect l="33389" r="35049" b="4227"/>
          <a:stretch>
            <a:fillRect/>
          </a:stretch>
        </p:blipFill>
        <p:spPr bwMode="auto">
          <a:xfrm>
            <a:off x="7126886" y="3897144"/>
            <a:ext cx="314681" cy="828000"/>
          </a:xfrm>
          <a:prstGeom prst="rect">
            <a:avLst/>
          </a:prstGeom>
          <a:noFill/>
        </p:spPr>
      </p:pic>
      <p:pic>
        <p:nvPicPr>
          <p:cNvPr id="20" name="Picture 12" descr="C:\Users\Docsan7n12\Google Drive\Stiff_Flop\PROVE SPERIMENTALI\19 marzo allungamento senza caffè\DSC02279.JPG"/>
          <p:cNvPicPr>
            <a:picLocks noChangeArrowheads="1"/>
          </p:cNvPicPr>
          <p:nvPr/>
        </p:nvPicPr>
        <p:blipFill>
          <a:blip r:embed="rId14" cstate="print"/>
          <a:srcRect l="33389" r="35604" b="4227"/>
          <a:stretch>
            <a:fillRect/>
          </a:stretch>
        </p:blipFill>
        <p:spPr bwMode="auto">
          <a:xfrm>
            <a:off x="7458614" y="3897144"/>
            <a:ext cx="314681" cy="828000"/>
          </a:xfrm>
          <a:prstGeom prst="rect">
            <a:avLst/>
          </a:prstGeom>
          <a:noFill/>
        </p:spPr>
      </p:pic>
      <p:pic>
        <p:nvPicPr>
          <p:cNvPr id="21" name="Picture 13" descr="C:\Users\Docsan7n12\Google Drive\Stiff_Flop\PROVE SPERIMENTALI\19 marzo allungamento senza caffè\DSC02280.JPG"/>
          <p:cNvPicPr>
            <a:picLocks noChangeArrowheads="1"/>
          </p:cNvPicPr>
          <p:nvPr/>
        </p:nvPicPr>
        <p:blipFill>
          <a:blip r:embed="rId15" cstate="print"/>
          <a:srcRect l="33389" r="35604" b="4227"/>
          <a:stretch>
            <a:fillRect/>
          </a:stretch>
        </p:blipFill>
        <p:spPr bwMode="auto">
          <a:xfrm>
            <a:off x="7790341" y="3897144"/>
            <a:ext cx="314681" cy="828000"/>
          </a:xfrm>
          <a:prstGeom prst="rect">
            <a:avLst/>
          </a:prstGeom>
          <a:noFill/>
        </p:spPr>
      </p:pic>
      <p:pic>
        <p:nvPicPr>
          <p:cNvPr id="22" name="Picture 14" descr="C:\Users\Docsan7n12\Google Drive\Stiff_Flop\PROVE SPERIMENTALI\19 marzo allungamento senza caffè\DSC02281.JPG"/>
          <p:cNvPicPr>
            <a:picLocks noChangeArrowheads="1"/>
          </p:cNvPicPr>
          <p:nvPr/>
        </p:nvPicPr>
        <p:blipFill>
          <a:blip r:embed="rId16" cstate="print"/>
          <a:srcRect l="33389" r="35604" b="4227"/>
          <a:stretch>
            <a:fillRect/>
          </a:stretch>
        </p:blipFill>
        <p:spPr bwMode="auto">
          <a:xfrm>
            <a:off x="8122068" y="3897144"/>
            <a:ext cx="314681" cy="828000"/>
          </a:xfrm>
          <a:prstGeom prst="rect">
            <a:avLst/>
          </a:prstGeom>
          <a:noFill/>
        </p:spPr>
      </p:pic>
      <p:pic>
        <p:nvPicPr>
          <p:cNvPr id="23" name="Picture 15" descr="C:\Users\Docsan7n12\Google Drive\Stiff_Flop\PROVE SPERIMENTALI\19 marzo allungamento senza caffè\DSC02282.JPG"/>
          <p:cNvPicPr>
            <a:picLocks noChangeArrowheads="1"/>
          </p:cNvPicPr>
          <p:nvPr/>
        </p:nvPicPr>
        <p:blipFill>
          <a:blip r:embed="rId17" cstate="print"/>
          <a:srcRect l="33942" r="35604" b="4227"/>
          <a:stretch>
            <a:fillRect/>
          </a:stretch>
        </p:blipFill>
        <p:spPr bwMode="auto">
          <a:xfrm>
            <a:off x="8453795" y="3897144"/>
            <a:ext cx="314681" cy="828000"/>
          </a:xfrm>
          <a:prstGeom prst="rect">
            <a:avLst/>
          </a:prstGeom>
          <a:noFill/>
        </p:spPr>
      </p:pic>
      <p:pic>
        <p:nvPicPr>
          <p:cNvPr id="24" name="Picture 16" descr="C:\Users\Docsan7n12\Google Drive\Stiff_Flop\PROVE SPERIMENTALI\19 marzo allungamento senza caffè\DSC02283.JPG"/>
          <p:cNvPicPr>
            <a:picLocks noChangeArrowheads="1"/>
          </p:cNvPicPr>
          <p:nvPr/>
        </p:nvPicPr>
        <p:blipFill>
          <a:blip r:embed="rId18" cstate="print"/>
          <a:srcRect l="34497" r="36157" b="4227"/>
          <a:stretch>
            <a:fillRect/>
          </a:stretch>
        </p:blipFill>
        <p:spPr bwMode="auto">
          <a:xfrm>
            <a:off x="8785523" y="3897144"/>
            <a:ext cx="314681" cy="828000"/>
          </a:xfrm>
          <a:prstGeom prst="rect">
            <a:avLst/>
          </a:prstGeom>
          <a:noFill/>
        </p:spPr>
      </p:pic>
      <p:grpSp>
        <p:nvGrpSpPr>
          <p:cNvPr id="25" name="Gruppo 24"/>
          <p:cNvGrpSpPr/>
          <p:nvPr/>
        </p:nvGrpSpPr>
        <p:grpSpPr>
          <a:xfrm>
            <a:off x="35496" y="4005064"/>
            <a:ext cx="4320480" cy="2304256"/>
            <a:chOff x="35496" y="2401650"/>
            <a:chExt cx="8751465" cy="4367213"/>
          </a:xfrm>
        </p:grpSpPr>
        <p:pic>
          <p:nvPicPr>
            <p:cNvPr id="26" name="Immagine 25" descr="bending.jpg"/>
            <p:cNvPicPr>
              <a:picLocks noChangeAspect="1"/>
            </p:cNvPicPr>
            <p:nvPr/>
          </p:nvPicPr>
          <p:blipFill>
            <a:blip r:embed="rId19" cstate="print"/>
            <a:srcRect l="5113" r="5901"/>
            <a:stretch>
              <a:fillRect/>
            </a:stretch>
          </p:blipFill>
          <p:spPr>
            <a:xfrm>
              <a:off x="35496" y="2401650"/>
              <a:ext cx="8136904" cy="4367213"/>
            </a:xfrm>
            <a:prstGeom prst="rect">
              <a:avLst/>
            </a:prstGeom>
          </p:spPr>
        </p:pic>
        <p:pic>
          <p:nvPicPr>
            <p:cNvPr id="27" name="Picture 2" descr="C:\Users\Docsan7n12\Google Drive\Stiff_Flop\PROVE SPERIMENTALI\12 marzo bending senza caffè\bending1_1.JPG"/>
            <p:cNvPicPr>
              <a:picLocks noChangeAspect="1" noChangeArrowheads="1"/>
            </p:cNvPicPr>
            <p:nvPr/>
          </p:nvPicPr>
          <p:blipFill>
            <a:blip r:embed="rId20" cstate="print"/>
            <a:srcRect l="21207" t="29360" r="20100"/>
            <a:stretch>
              <a:fillRect/>
            </a:stretch>
          </p:blipFill>
          <p:spPr bwMode="auto">
            <a:xfrm>
              <a:off x="971600" y="4869160"/>
              <a:ext cx="1080120" cy="1066149"/>
            </a:xfrm>
            <a:prstGeom prst="rect">
              <a:avLst/>
            </a:prstGeom>
            <a:noFill/>
          </p:spPr>
        </p:pic>
        <p:pic>
          <p:nvPicPr>
            <p:cNvPr id="28" name="Picture 3" descr="C:\Users\Docsan7n12\Dropbox\immagini_IROS\bending e allungamento\foto bending 1 camera\bend_cof_14.jpg"/>
            <p:cNvPicPr>
              <a:picLocks noChangeAspect="1" noChangeArrowheads="1"/>
            </p:cNvPicPr>
            <p:nvPr/>
          </p:nvPicPr>
          <p:blipFill>
            <a:blip r:embed="rId21" cstate="print"/>
            <a:srcRect l="22834" t="9413" r="4043" b="21561"/>
            <a:stretch>
              <a:fillRect/>
            </a:stretch>
          </p:blipFill>
          <p:spPr bwMode="auto">
            <a:xfrm>
              <a:off x="7596336" y="2492896"/>
              <a:ext cx="1152128" cy="755676"/>
            </a:xfrm>
            <a:prstGeom prst="rect">
              <a:avLst/>
            </a:prstGeom>
            <a:noFill/>
          </p:spPr>
        </p:pic>
        <p:pic>
          <p:nvPicPr>
            <p:cNvPr id="29" name="Picture 5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7596336" y="4293096"/>
              <a:ext cx="1190625" cy="95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10" descr="C:\Users\Docsan7n12\Google Drive\Stiff_Flop\PROVE SPERIMENTALI\19 marzo allungamento senza caffè\DSC02277.JPG"/>
          <p:cNvPicPr>
            <a:picLocks noChangeArrowheads="1"/>
          </p:cNvPicPr>
          <p:nvPr/>
        </p:nvPicPr>
        <p:blipFill>
          <a:blip r:embed="rId23" cstate="print"/>
          <a:srcRect l="34496" r="35050" b="4227"/>
          <a:stretch>
            <a:fillRect/>
          </a:stretch>
        </p:blipFill>
        <p:spPr bwMode="auto">
          <a:xfrm>
            <a:off x="6795159" y="3897144"/>
            <a:ext cx="314681" cy="828000"/>
          </a:xfrm>
          <a:prstGeom prst="rect">
            <a:avLst/>
          </a:prstGeom>
          <a:noFill/>
        </p:spPr>
      </p:pic>
      <p:pic>
        <p:nvPicPr>
          <p:cNvPr id="33" name="Immagine 32" descr="allungamento.jpg"/>
          <p:cNvPicPr>
            <a:picLocks noChangeAspect="1"/>
          </p:cNvPicPr>
          <p:nvPr/>
        </p:nvPicPr>
        <p:blipFill>
          <a:blip r:embed="rId24" cstate="print"/>
          <a:srcRect l="5901" t="3833" r="6688"/>
          <a:stretch>
            <a:fillRect/>
          </a:stretch>
        </p:blipFill>
        <p:spPr>
          <a:xfrm>
            <a:off x="5076056" y="4649445"/>
            <a:ext cx="4032448" cy="1659875"/>
          </a:xfrm>
          <a:prstGeom prst="rect">
            <a:avLst/>
          </a:prstGeom>
        </p:spPr>
      </p:pic>
      <p:sp>
        <p:nvSpPr>
          <p:cNvPr id="34" name="CasellaDiTesto 33"/>
          <p:cNvSpPr txBox="1"/>
          <p:nvPr/>
        </p:nvSpPr>
        <p:spPr>
          <a:xfrm>
            <a:off x="107504" y="3419708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cap="small" dirty="0" err="1" smtClean="0">
                <a:latin typeface="Arial" pitchFamily="34" charset="0"/>
                <a:cs typeface="Arial" pitchFamily="34" charset="0"/>
              </a:rPr>
              <a:t>Bending</a:t>
            </a:r>
            <a:endParaRPr lang="it-IT" b="1" cap="smal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4716016" y="3419708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cap="small" dirty="0" err="1" smtClean="0">
                <a:latin typeface="Arial" pitchFamily="34" charset="0"/>
                <a:cs typeface="Arial" pitchFamily="34" charset="0"/>
              </a:rPr>
              <a:t>Elongation</a:t>
            </a:r>
            <a:endParaRPr lang="it-IT" b="1" cap="smal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ttangolo 37"/>
          <p:cNvSpPr/>
          <p:nvPr/>
        </p:nvSpPr>
        <p:spPr>
          <a:xfrm>
            <a:off x="35496" y="3492000"/>
            <a:ext cx="9144000" cy="2780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6" name="Gruppo 35"/>
          <p:cNvGrpSpPr/>
          <p:nvPr/>
        </p:nvGrpSpPr>
        <p:grpSpPr>
          <a:xfrm>
            <a:off x="28730" y="3347700"/>
            <a:ext cx="9321420" cy="3249652"/>
            <a:chOff x="4899652" y="3779748"/>
            <a:chExt cx="9321420" cy="3249652"/>
          </a:xfrm>
        </p:grpSpPr>
        <p:pic>
          <p:nvPicPr>
            <p:cNvPr id="39" name="Immagine 38" descr="iKr5iT84RtxUI3zEtoebD6oJbX_XQz0ncK-f4WlDIaM.jpg"/>
            <p:cNvPicPr>
              <a:picLocks noChangeAspect="1"/>
            </p:cNvPicPr>
            <p:nvPr/>
          </p:nvPicPr>
          <p:blipFill>
            <a:blip r:embed="rId25" cstate="print"/>
            <a:srcRect l="4016" r="3617" b="6294"/>
            <a:stretch>
              <a:fillRect/>
            </a:stretch>
          </p:blipFill>
          <p:spPr>
            <a:xfrm>
              <a:off x="5046858" y="4167614"/>
              <a:ext cx="2501764" cy="1903516"/>
            </a:xfrm>
            <a:prstGeom prst="rect">
              <a:avLst/>
            </a:prstGeom>
          </p:spPr>
        </p:pic>
        <p:sp>
          <p:nvSpPr>
            <p:cNvPr id="40" name="CasellaDiTesto 39"/>
            <p:cNvSpPr txBox="1"/>
            <p:nvPr/>
          </p:nvSpPr>
          <p:spPr>
            <a:xfrm>
              <a:off x="4974850" y="3851756"/>
              <a:ext cx="8595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cap="small" dirty="0" err="1" smtClean="0">
                  <a:latin typeface="Arial" pitchFamily="34" charset="0"/>
                  <a:cs typeface="Arial" pitchFamily="34" charset="0"/>
                </a:rPr>
                <a:t>Force</a:t>
              </a:r>
              <a:endParaRPr lang="it-IT" b="1" cap="small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CasellaDiTesto 40"/>
            <p:cNvSpPr txBox="1"/>
            <p:nvPr/>
          </p:nvSpPr>
          <p:spPr>
            <a:xfrm>
              <a:off x="4899652" y="6152237"/>
              <a:ext cx="3106300" cy="877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 </a:t>
              </a:r>
              <a:r>
                <a:rPr lang="it-IT" sz="17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actuated</a:t>
              </a:r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17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chamber</a:t>
              </a:r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: 24.6 N </a:t>
              </a:r>
            </a:p>
            <a:p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 </a:t>
              </a:r>
              <a:r>
                <a:rPr lang="it-IT" sz="17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actuated</a:t>
              </a:r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17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chambers</a:t>
              </a:r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: 41.4 N</a:t>
              </a:r>
              <a:endParaRPr lang="it-IT" sz="1700" dirty="0" smtClean="0">
                <a:latin typeface="Arial" pitchFamily="34" charset="0"/>
                <a:cs typeface="Arial" pitchFamily="34" charset="0"/>
              </a:endParaRPr>
            </a:p>
            <a:p>
              <a:endParaRPr lang="it-IT" sz="17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CasellaDiTesto 41"/>
            <p:cNvSpPr txBox="1"/>
            <p:nvPr/>
          </p:nvSpPr>
          <p:spPr>
            <a:xfrm>
              <a:off x="8575250" y="3779748"/>
              <a:ext cx="13115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cap="small" dirty="0" err="1" smtClean="0">
                  <a:latin typeface="Arial" pitchFamily="34" charset="0"/>
                  <a:cs typeface="Arial" pitchFamily="34" charset="0"/>
                </a:rPr>
                <a:t>Stiffening</a:t>
              </a:r>
              <a:endParaRPr lang="it-IT" b="1" cap="small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CasellaDiTesto 42"/>
            <p:cNvSpPr txBox="1"/>
            <p:nvPr/>
          </p:nvSpPr>
          <p:spPr>
            <a:xfrm>
              <a:off x="8362802" y="6152237"/>
              <a:ext cx="2841740" cy="877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1.5 psi </a:t>
              </a:r>
              <a:r>
                <a:rPr lang="it-IT" sz="17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vacuum</a:t>
              </a:r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17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pressure</a:t>
              </a:r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: </a:t>
              </a:r>
            </a:p>
            <a:p>
              <a:r>
                <a:rPr lang="it-IT" sz="17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stiffness</a:t>
              </a:r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17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increasing</a:t>
              </a:r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17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of</a:t>
              </a:r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36 %</a:t>
              </a:r>
              <a:endParaRPr lang="it-IT" sz="1700" dirty="0" smtClean="0">
                <a:latin typeface="Arial" pitchFamily="34" charset="0"/>
                <a:cs typeface="Arial" pitchFamily="34" charset="0"/>
              </a:endParaRPr>
            </a:p>
            <a:p>
              <a:endParaRPr lang="it-IT" sz="17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CasellaDiTesto 44"/>
            <p:cNvSpPr txBox="1"/>
            <p:nvPr/>
          </p:nvSpPr>
          <p:spPr>
            <a:xfrm>
              <a:off x="11743602" y="3779748"/>
              <a:ext cx="13035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cap="small" dirty="0" err="1" smtClean="0">
                  <a:latin typeface="Arial" pitchFamily="34" charset="0"/>
                  <a:cs typeface="Arial" pitchFamily="34" charset="0"/>
                </a:rPr>
                <a:t>Squeezing</a:t>
              </a:r>
              <a:endParaRPr lang="it-IT" b="1" cap="small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CasellaDiTesto 45"/>
            <p:cNvSpPr txBox="1"/>
            <p:nvPr/>
          </p:nvSpPr>
          <p:spPr>
            <a:xfrm>
              <a:off x="11527578" y="6152237"/>
              <a:ext cx="2693494" cy="877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700" dirty="0" err="1" smtClean="0">
                  <a:latin typeface="Arial" pitchFamily="34" charset="0"/>
                  <a:cs typeface="Arial" pitchFamily="34" charset="0"/>
                </a:rPr>
                <a:t>Diameter</a:t>
              </a:r>
              <a:r>
                <a:rPr lang="it-IT" sz="17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it-IT" sz="17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decreasing</a:t>
              </a:r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/>
              <a:r>
                <a:rPr lang="it-IT" sz="17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of</a:t>
              </a:r>
              <a:r>
                <a:rPr lang="it-IT" sz="17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40 %</a:t>
              </a:r>
              <a:endParaRPr lang="it-IT" sz="1700" dirty="0" smtClean="0">
                <a:latin typeface="Arial" pitchFamily="34" charset="0"/>
                <a:cs typeface="Arial" pitchFamily="34" charset="0"/>
              </a:endParaRPr>
            </a:p>
            <a:p>
              <a:endParaRPr lang="it-IT" sz="17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11599586" y="4132138"/>
              <a:ext cx="2231132" cy="1804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" name="stiffeningnew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3491880" y="3789040"/>
            <a:ext cx="2592288" cy="1872208"/>
          </a:xfrm>
          <a:prstGeom prst="rect">
            <a:avLst/>
          </a:prstGeom>
        </p:spPr>
      </p:pic>
      <p:pic>
        <p:nvPicPr>
          <p:cNvPr id="5" name="generalenew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2627784" y="764704"/>
            <a:ext cx="3528392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4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download (1)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6512" y="-99392"/>
            <a:ext cx="1224136" cy="1224136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4716016" y="1288581"/>
            <a:ext cx="1296144" cy="1238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 flipH="1" flipV="1">
            <a:off x="1815927" y="-295645"/>
            <a:ext cx="1263675" cy="4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uppo 6"/>
          <p:cNvGrpSpPr/>
          <p:nvPr/>
        </p:nvGrpSpPr>
        <p:grpSpPr>
          <a:xfrm>
            <a:off x="6588224" y="1360589"/>
            <a:ext cx="2622387" cy="1323439"/>
            <a:chOff x="2817127" y="2636912"/>
            <a:chExt cx="2622387" cy="1323439"/>
          </a:xfrm>
        </p:grpSpPr>
        <p:sp>
          <p:nvSpPr>
            <p:cNvPr id="8" name="Ovale 7"/>
            <p:cNvSpPr/>
            <p:nvPr/>
          </p:nvSpPr>
          <p:spPr>
            <a:xfrm>
              <a:off x="2817127" y="2744936"/>
              <a:ext cx="108000" cy="108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" name="Ovale 8"/>
            <p:cNvSpPr/>
            <p:nvPr/>
          </p:nvSpPr>
          <p:spPr>
            <a:xfrm>
              <a:off x="2817127" y="3013147"/>
              <a:ext cx="108000" cy="108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0" name="Ovale 9"/>
            <p:cNvSpPr/>
            <p:nvPr/>
          </p:nvSpPr>
          <p:spPr>
            <a:xfrm>
              <a:off x="2817127" y="3265163"/>
              <a:ext cx="108000" cy="1080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2961143" y="2636912"/>
              <a:ext cx="247837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dirty="0" err="1" smtClean="0"/>
                <a:t>Actuation</a:t>
              </a:r>
              <a:r>
                <a:rPr lang="it-IT" sz="1600" dirty="0" smtClean="0"/>
                <a:t> </a:t>
              </a:r>
              <a:r>
                <a:rPr lang="it-IT" sz="1600" dirty="0" err="1" smtClean="0"/>
                <a:t>Tubes</a:t>
              </a:r>
              <a:r>
                <a:rPr lang="it-IT" sz="1600" dirty="0" smtClean="0"/>
                <a:t> MODULE 1</a:t>
              </a:r>
            </a:p>
            <a:p>
              <a:r>
                <a:rPr lang="it-IT" sz="1600" dirty="0" err="1" smtClean="0"/>
                <a:t>Actuation</a:t>
              </a:r>
              <a:r>
                <a:rPr lang="it-IT" sz="1600" dirty="0" smtClean="0"/>
                <a:t> </a:t>
              </a:r>
              <a:r>
                <a:rPr lang="it-IT" sz="1600" dirty="0" err="1" smtClean="0"/>
                <a:t>Tubes</a:t>
              </a:r>
              <a:r>
                <a:rPr lang="it-IT" sz="1600" dirty="0" smtClean="0"/>
                <a:t> MODULE 2</a:t>
              </a:r>
            </a:p>
            <a:p>
              <a:r>
                <a:rPr lang="it-IT" sz="1600" dirty="0" err="1" smtClean="0"/>
                <a:t>Actuation</a:t>
              </a:r>
              <a:r>
                <a:rPr lang="it-IT" sz="1600" dirty="0" smtClean="0"/>
                <a:t> </a:t>
              </a:r>
              <a:r>
                <a:rPr lang="it-IT" sz="1600" dirty="0" err="1" smtClean="0"/>
                <a:t>Tubes</a:t>
              </a:r>
              <a:r>
                <a:rPr lang="it-IT" sz="1600" dirty="0" smtClean="0"/>
                <a:t> MODULE 3</a:t>
              </a:r>
            </a:p>
            <a:p>
              <a:endParaRPr lang="it-IT" sz="1600" dirty="0" smtClean="0"/>
            </a:p>
            <a:p>
              <a:endParaRPr lang="it-IT" sz="1600" dirty="0"/>
            </a:p>
          </p:txBody>
        </p:sp>
      </p:grpSp>
      <p:sp>
        <p:nvSpPr>
          <p:cNvPr id="22" name="CasellaDiTesto 21"/>
          <p:cNvSpPr txBox="1"/>
          <p:nvPr/>
        </p:nvSpPr>
        <p:spPr>
          <a:xfrm>
            <a:off x="2697320" y="-46548"/>
            <a:ext cx="37493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cap="small" dirty="0" err="1" smtClean="0"/>
              <a:t>Multimodule</a:t>
            </a:r>
            <a:r>
              <a:rPr lang="it-IT" sz="2800" cap="small" dirty="0" smtClean="0"/>
              <a:t> </a:t>
            </a:r>
            <a:r>
              <a:rPr lang="it-IT" sz="2800" cap="small" dirty="0" err="1" smtClean="0"/>
              <a:t>Integration</a:t>
            </a:r>
            <a:endParaRPr lang="it-IT" sz="2800" cap="small" dirty="0"/>
          </a:p>
        </p:txBody>
      </p:sp>
      <p:cxnSp>
        <p:nvCxnSpPr>
          <p:cNvPr id="23" name="Connettore 2 22"/>
          <p:cNvCxnSpPr/>
          <p:nvPr/>
        </p:nvCxnSpPr>
        <p:spPr>
          <a:xfrm>
            <a:off x="467545" y="1484784"/>
            <a:ext cx="3744416" cy="0"/>
          </a:xfrm>
          <a:prstGeom prst="straightConnector1">
            <a:avLst/>
          </a:prstGeom>
          <a:ln w="190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2162085" y="1124744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19 cm</a:t>
            </a:r>
            <a:endParaRPr lang="it-IT" dirty="0"/>
          </a:p>
        </p:txBody>
      </p:sp>
      <p:cxnSp>
        <p:nvCxnSpPr>
          <p:cNvPr id="25" name="Connettore 2 24"/>
          <p:cNvCxnSpPr/>
          <p:nvPr/>
        </p:nvCxnSpPr>
        <p:spPr>
          <a:xfrm>
            <a:off x="323528" y="1592848"/>
            <a:ext cx="0" cy="684024"/>
          </a:xfrm>
          <a:prstGeom prst="straightConnector1">
            <a:avLst/>
          </a:prstGeom>
          <a:ln w="190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sellaDiTesto 25"/>
          <p:cNvSpPr txBox="1"/>
          <p:nvPr/>
        </p:nvSpPr>
        <p:spPr>
          <a:xfrm rot="16200000" flipH="1">
            <a:off x="-266859" y="1686485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2.5 cm</a:t>
            </a:r>
            <a:endParaRPr lang="it-IT" dirty="0"/>
          </a:p>
        </p:txBody>
      </p:sp>
      <p:grpSp>
        <p:nvGrpSpPr>
          <p:cNvPr id="31" name="Gruppo 30"/>
          <p:cNvGrpSpPr/>
          <p:nvPr/>
        </p:nvGrpSpPr>
        <p:grpSpPr>
          <a:xfrm flipH="1">
            <a:off x="35496" y="2636912"/>
            <a:ext cx="4248472" cy="1344273"/>
            <a:chOff x="1493912" y="1628800"/>
            <a:chExt cx="6102424" cy="1768780"/>
          </a:xfrm>
        </p:grpSpPr>
        <p:pic>
          <p:nvPicPr>
            <p:cNvPr id="32" name="Immagine 31" descr="DSC02651.JPG"/>
            <p:cNvPicPr>
              <a:picLocks noChangeAspect="1"/>
            </p:cNvPicPr>
            <p:nvPr/>
          </p:nvPicPr>
          <p:blipFill>
            <a:blip r:embed="rId7" cstate="print"/>
            <a:srcRect t="27950" r="873" b="35300"/>
            <a:stretch>
              <a:fillRect/>
            </a:stretch>
          </p:blipFill>
          <p:spPr>
            <a:xfrm>
              <a:off x="1493912" y="1700808"/>
              <a:ext cx="6102424" cy="1696772"/>
            </a:xfrm>
            <a:prstGeom prst="rect">
              <a:avLst/>
            </a:prstGeom>
          </p:spPr>
        </p:pic>
        <p:cxnSp>
          <p:nvCxnSpPr>
            <p:cNvPr id="33" name="Connettore 2 32"/>
            <p:cNvCxnSpPr/>
            <p:nvPr/>
          </p:nvCxnSpPr>
          <p:spPr>
            <a:xfrm flipH="1">
              <a:off x="1941020" y="2007789"/>
              <a:ext cx="690632" cy="19707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asellaDiTesto 33"/>
            <p:cNvSpPr txBox="1"/>
            <p:nvPr/>
          </p:nvSpPr>
          <p:spPr>
            <a:xfrm>
              <a:off x="3352485" y="1628800"/>
              <a:ext cx="17615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err="1" smtClean="0">
                  <a:solidFill>
                    <a:srgbClr val="FF0000"/>
                  </a:solidFill>
                </a:rPr>
                <a:t>Pneumatic</a:t>
              </a:r>
              <a:r>
                <a:rPr lang="it-IT" dirty="0" smtClean="0">
                  <a:solidFill>
                    <a:srgbClr val="FF0000"/>
                  </a:solidFill>
                </a:rPr>
                <a:t> </a:t>
              </a:r>
              <a:r>
                <a:rPr lang="it-IT" dirty="0" err="1" smtClean="0">
                  <a:solidFill>
                    <a:srgbClr val="FF0000"/>
                  </a:solidFill>
                </a:rPr>
                <a:t>tubes</a:t>
              </a:r>
              <a:endParaRPr lang="it-IT" dirty="0">
                <a:solidFill>
                  <a:srgbClr val="FF0000"/>
                </a:solidFill>
              </a:endParaRPr>
            </a:p>
          </p:txBody>
        </p:sp>
        <p:cxnSp>
          <p:nvCxnSpPr>
            <p:cNvPr id="35" name="Connettore 2 34"/>
            <p:cNvCxnSpPr/>
            <p:nvPr/>
          </p:nvCxnSpPr>
          <p:spPr>
            <a:xfrm flipH="1" flipV="1">
              <a:off x="1835696" y="2708920"/>
              <a:ext cx="576064" cy="50405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CasellaDiTesto 35"/>
            <p:cNvSpPr txBox="1"/>
            <p:nvPr/>
          </p:nvSpPr>
          <p:spPr>
            <a:xfrm>
              <a:off x="3267355" y="2955263"/>
              <a:ext cx="22603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err="1" smtClean="0">
                  <a:solidFill>
                    <a:srgbClr val="FF0000"/>
                  </a:solidFill>
                </a:rPr>
                <a:t>Stiffening</a:t>
              </a:r>
              <a:r>
                <a:rPr lang="it-IT" dirty="0" smtClean="0">
                  <a:solidFill>
                    <a:srgbClr val="FF0000"/>
                  </a:solidFill>
                </a:rPr>
                <a:t> </a:t>
              </a:r>
              <a:r>
                <a:rPr lang="it-IT" dirty="0" err="1" smtClean="0">
                  <a:solidFill>
                    <a:srgbClr val="FF0000"/>
                  </a:solidFill>
                </a:rPr>
                <a:t>vacuum</a:t>
              </a:r>
              <a:r>
                <a:rPr lang="it-IT" dirty="0" smtClean="0">
                  <a:solidFill>
                    <a:srgbClr val="FF0000"/>
                  </a:solidFill>
                </a:rPr>
                <a:t> </a:t>
              </a:r>
              <a:r>
                <a:rPr lang="it-IT" dirty="0" err="1" smtClean="0">
                  <a:solidFill>
                    <a:srgbClr val="FF0000"/>
                  </a:solidFill>
                </a:rPr>
                <a:t>line</a:t>
              </a:r>
              <a:endParaRPr lang="it-IT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1" name="Gruppo 40"/>
          <p:cNvGrpSpPr/>
          <p:nvPr/>
        </p:nvGrpSpPr>
        <p:grpSpPr>
          <a:xfrm>
            <a:off x="4427984" y="2564904"/>
            <a:ext cx="4644008" cy="1426296"/>
            <a:chOff x="1835696" y="5021447"/>
            <a:chExt cx="5436604" cy="1921356"/>
          </a:xfrm>
        </p:grpSpPr>
        <p:pic>
          <p:nvPicPr>
            <p:cNvPr id="37" name="Immagine 36" descr="100720131909.jpg"/>
            <p:cNvPicPr>
              <a:picLocks noChangeAspect="1"/>
            </p:cNvPicPr>
            <p:nvPr/>
          </p:nvPicPr>
          <p:blipFill>
            <a:blip r:embed="rId8" cstate="print"/>
            <a:srcRect l="3516" t="36632" b="20834"/>
            <a:stretch>
              <a:fillRect/>
            </a:stretch>
          </p:blipFill>
          <p:spPr>
            <a:xfrm>
              <a:off x="1871700" y="5157192"/>
              <a:ext cx="5400600" cy="1785611"/>
            </a:xfrm>
            <a:prstGeom prst="rect">
              <a:avLst/>
            </a:prstGeom>
          </p:spPr>
        </p:pic>
        <p:sp>
          <p:nvSpPr>
            <p:cNvPr id="38" name="CasellaDiTesto 37"/>
            <p:cNvSpPr txBox="1"/>
            <p:nvPr/>
          </p:nvSpPr>
          <p:spPr>
            <a:xfrm>
              <a:off x="1835696" y="5021447"/>
              <a:ext cx="24314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err="1" smtClean="0">
                  <a:solidFill>
                    <a:srgbClr val="FF0000"/>
                  </a:solidFill>
                </a:rPr>
                <a:t>External</a:t>
              </a:r>
              <a:r>
                <a:rPr lang="it-IT" dirty="0" smtClean="0">
                  <a:solidFill>
                    <a:srgbClr val="FF0000"/>
                  </a:solidFill>
                </a:rPr>
                <a:t> </a:t>
              </a:r>
              <a:r>
                <a:rPr lang="it-IT" dirty="0" err="1" smtClean="0">
                  <a:solidFill>
                    <a:srgbClr val="FF0000"/>
                  </a:solidFill>
                </a:rPr>
                <a:t>Braided</a:t>
              </a:r>
              <a:r>
                <a:rPr lang="it-IT" dirty="0" smtClean="0">
                  <a:solidFill>
                    <a:srgbClr val="FF0000"/>
                  </a:solidFill>
                </a:rPr>
                <a:t> </a:t>
              </a:r>
              <a:r>
                <a:rPr lang="it-IT" dirty="0" err="1" smtClean="0">
                  <a:solidFill>
                    <a:srgbClr val="FF0000"/>
                  </a:solidFill>
                </a:rPr>
                <a:t>Sheath</a:t>
              </a:r>
              <a:endParaRPr lang="it-IT" dirty="0">
                <a:solidFill>
                  <a:srgbClr val="FF0000"/>
                </a:solidFill>
              </a:endParaRPr>
            </a:p>
          </p:txBody>
        </p:sp>
        <p:cxnSp>
          <p:nvCxnSpPr>
            <p:cNvPr id="39" name="Connettore 2 38"/>
            <p:cNvCxnSpPr/>
            <p:nvPr/>
          </p:nvCxnSpPr>
          <p:spPr>
            <a:xfrm>
              <a:off x="4617519" y="5293777"/>
              <a:ext cx="421488" cy="29100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hase3new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43808" y="4077072"/>
            <a:ext cx="3600400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4" descr="data:image/jpeg;base64,/9j/4AAQSkZJRgABAQAAAQABAAD/2wCEAAkGBhISERISERQVFRAVFxUYFhUXFxQUFhUXFBUXFBUWFxUXHCYeFxojHBcUIDAgJCcpLCwtFR8yNTAqNSYvLSkBCQoKDgwOGg8PGiwkHiQsLCwsLCwpLCwsKSwsLCwsLCwpLCwsLCksLCwsLCksLCksKSwsLCwqLDQsLCwsKSksKf/AABEIAH0BkgMBIgACEQEDEQH/xAAbAAEAAgMBAQAAAAAAAAAAAAAABQYDBAcCAf/EAD4QAAECAwUFBAgEBgMBAQAAAAEAAgMEEQUhMUFRBhJhcYETIjKhFCNCUpHB0fAHYrHhM0NygqLxJJKywhX/xAAZAQEAAwEBAAAAAAAAAAAAAAAAAgMEBQH/xAApEQACAgICAQMDBAMAAAAAAAAAAQIRAxIEMSETIkFRYfAUIzJCgZHR/9oADAMBAAIRAxEAPwDuKIiAIiIAiIgCIiAIiIAi+Erl+1H4hRo0R0GSduQmmhijxRKZtPst4i88MFKMXJ0iMpKKtnUUXEpcvvc97nOOJc4uPxJW/JbRzcB1WRXOb7jyXtPQmo6ELS+LKrMy5UbqjryKE2b2phzbSKbkZviYTW73mnMfp8KzaytOLpmpSUlaCIi8PQiIgCIiAIiIAiKE2m2tgSTR2hLorgdyG3xO4n3W1zPSuCdhuibRcomvxHnoprDDITMgG75pxc649AFs2b+Ic2xw7YMiszuDHdC274hXLDNqyl5oJ0dORadl2rDmIYiQjVpxGbTm1wyK3FU1RanfQREXh6EREAREQBERAEREAREQBERAEREAREQBERAEREAREQBERAEREAREQBEXwlAVD8S7eMGWEFhpFj1bdiIY8Z61Df7joueyMrutGq2bYtAz09EitqYYIZCH5G3AgfmNXf3K1Wfs1TuBu/HoN6ppDhV94jF3Bb8CUFtI5+dynLWJV9wr4Qr2/Y6E0VjR908A1o6VrVQtrbLbrTEl4gjNF5aKb4GtBj5LQuRjbqzP+nypW0QUnMuhRGxYZo9pqPmDwIqOq6zZVpNjwmRWYOF4zaRi08iuQMfVWXYq2uyi9k4+rikAflfgD1w/6qHIxbx2XaLONl0lq+mdFREXLOoEREAREQBEWna1qw5aC+NFNGNHUk3BoGZJoEBH7XbUMkoO+e9FdUQme87U6NF1T0xK5J6yPEdHjuLojjUk+QAyAwAWWdnok5HdMRc7mtyY0HutH1zNStljV0OPh+Wc7kZ78I+NYAvtFm9GdStLljLaLdRhs27Etd8rFD2XsNA9mTm/I40PyquqyU4yLDbEYascKg/I8Rh0XHlZNirc7GJ2Lz6qIbq+y/LocOdOKx8jDstl2bePm1er6OiIiLmnSCIiAIiIAiKhbebcuhkyso712EWIP5YI8LT7/HLnh6k26R42krZK7SfiBLyrjDFYscYsbg0/nf7PIVPBVUfiZOk1EOCG+7uvJp/VvD9FWpOzw284rdDVvx8VV7jn5OU79peLF/EeHEo2Zb2T/eHehnnm3rUcVcWPBAIIIN4IvBHAriroQKltndpoko7dNXy5xZm3iwnDlgfNQycWvMSeLlX4kdVRYJGeZGY2JDcHMdgf1B0I0WdYjcEREAREQBERAEREAJUDF2xghxa0PeBdvNA3elTfzUlazC6C9oNN4UroHEA+RKqrZFrLgpxjZCctS3yc6yK0OYajTMcCMis6p8vGdDdvMNDmMiNCrNIWg2KKi4jFpxH1HFJRoRnsbSLnm0P4hR4c4+DAazs4RDXbwJL3UBdfUUArTorjYNtsmoQiNFHC5zcS13zGhRwaW3wFOLevySSIigTCqP4kW72Et2TD62PVg1DP5jvgQ3+7grZEiBoLnEBoBJJuAAvJJ0XIZmZdaU+6LhBHdZX2YbKkuPO93Wisxx2kVZZ6xN/ZGyjDa14FYrzuwhx9p54NH3crtOTbJKCGt70R2FcXO9p7uH7BYrDl2sYZh43WBtIYPsw2583Y/wC1CRY7o8UxXYYNGjRgPvVW5HtLVdFWKOsdn2/z8/weGwnxHb8Vxc46/oNFn7GlCCQRgRcQsoCL2jxtlVtWzuzO8PCTfwJ+S0wVcJmXDgQRUFVSckzCdQ+E4H5c1rw5L9rMmbHXuR0rZa2fSIALj61ndfzyd1F/OqmVy7Zm2PR47XE+rfRr+AJud0N/Kq6iCsXIx6S8dM3cfJvHz2giIs5oCIiA8veACSQALyTcABiSVx3a3aN0/H3WE+iwz3B75wMQ87wOHMqb/EfaovcZGAbru3cPj2QPw3vhqq1IydAABetfHxbO2ZORm1VIyQINAAFZ7CsI7vavZvEmkNh9pxzd+UX/AAUpYtgshNDngGKb77w391vRpsDDEYUuorcnI/rApx8f+0/9GxA2ahnvRvWRDjiGjg1oy5qJt/YdpYXy1WvAruEkh1MgTeD5LalbeiMNH95n+Q659firDAjte0OaatKy+pki7s1enjkqr/pxhj8QbiLiDcQRiKL2p7b+xuxjiOweri3O4RBj/wBhfzBUA0rp4sm8bOZlx6So6hspbHpEAbxrFZ3X8Tk7qPMFTK5hsta3YTDSTSG/uv0FfC7ofIldPXO5GPSfjpnS4+TeHntBERZzQERYpqabDY6JEIaxgLnE4AAVJQFe262p9Dg0hn/kRaiGMd3WIRwupqSMqrl0jK07zr3G8k3kk3kkrNaFpOnZl8w+oabmNPssHhHPM8SVJ2VIdo8Nwbi46NF5K6PHxqK2ZzeRlcnqj7K2Y97S4CjG4uNwHCuZ4J6AcgSNQDRX2xbNbEa17m0gtuhQzhQe24Zk8VPgUwwSXL1dUeR4jkrs405tF4IXVbZ2dgzDTvto/KILnA//AEOBXL5+TfAiugxB3mnHJwycOBV2PPHJ4K8mCWP7m9s7bzpSJW8wXHvsH/pv5h5i7SnUZaZbEY17DvMcAQRmCuNqf2R2j9Hf2cQ+oecT/Lcfa4N1+OtauRg290ey3j59fbLo6UiAouadIIiIAiIgCIiA+OaCCDgVWbRs90J1cWE3HTgVZ15iQw4FrhUHEKUZURlHZFPXwRnMIew0cPgeB1C27Rs4wjXGGcDpwK1Vf4aM3mLKztNKtMb0lgo2Ke+33IlL+jgKg/1aLNsxbPo0cOP8J/dfwGTuh8iVKzskHtc3UfuPNViZk3QzuuHI5HktWKpRcGZ8txkpo7G1wIBF4OBGa+rktm7VTcq3chlr4YwY8Ehv9JBBHKtF7tDb2ejNLGhkKuLmB2/TgXE7vMXrHLBNOjXHkQaskvxE2p7QmRl3VqfXuGQH8oHX3tKUzNM+y+z261sKlC4B0U+6zFsPm7E/sonZPZ4NHbObvGtGN995w6DEq5zcz6LC3GnemIl7ncTi7kMAFY/21quytfuvZ9fn5+I1dpLQ33CXh+BtN+mFRg3kPvBa0CFQABYZSXpecSpmQlCSNT5DVV/xRZ5mz5LWcXZVPwA5lJyy3sBNKtGYv+IU/ChBooP98Svar3dluiqim1WpPSTYjSD/AKOoUtbMh2b99o9W7/F2nI4rUV8XflGeUa8MpkaAWOLHdDkRquhbFWx2sHs3H1kKg5s9k9KU6cVA2lZ4iN0IwOh+iibJtB0rHa8g9257feaceeRHILTL96FfKM8f2Z38M6uixwI7Xta9pq1wBBGYN4WRcw6YVT282v8ARYfZQj/yog7ufZtNxiHjjQa8ApHazadklB3zfFdUQme86mejRdU/Mhckhh8WI+PGO9EeaknjkNAMAMgFdixubKcuVQQkJOl5vcbyTiSbyVctkrK3ndq4d1uHF37KCkZQxHtY0Xk0XQoUFsGGGDBo+JzW3PL04ax7ZhwR9Se0ukeJ2YyzWgSvUR9TVeFliqRqlK2FvWTO9m6h8DseByP38lor6vWrVHidOyxW5ZTZmBEgu9od0+64XtPQ0XIWscxzobxR7CWuGhBoV1axbQr6t2I8J1GnRVP8RLG3IjZpg7r6NicHAd13UCn9o1TBPSVMZ4KcdkVoLpGxtsdtADHH1kKjTxb7DvgKcwuatcpKw7WMvGbEv3cHjVpx6jEcltz4/Uh9zFgyenP7HWEXmFEDgHNNWkAg6g3gr0uQdgLnP4obQFxbIwjjR0YjTFjP0ceTdVcdprfZJy74zrzgxvvvNd1vK4k8AVyOzJaJHimI+rosVxJOpcfIcMlfhx7yKM2TSJns+RJo1oJOgVzs7Z4shtDzQvcO0pUkMF9LtTRSNk2SyXZkYhHedpwHBfZicyHxV887fth0Z4YEvdk7+hPSseG4UhkUAAoMhkKZLOqayrXB7TRwzCtFnzoiNrg4XEafssko0bIzs2lAbX7OCahbzB69lSw4bwzYTxy0PVT6KMZOLtEpRUlTOJw3Yg3EXEHEEYheyFbNvNnN0mahC4/xQPKJ9eh1VSY6q7GLIpxs4+XG4SovOw+0W8PRop7wHqyfaaPY5jLhyVxXGGvIIc0kOBBBFxBGBC6hs1bomYQcaCK257dDkRwOPxGSxcnDq9l0beNm2Wr7JdERYzYEREAREQBERAeYkMOBa4VBxCrNoWaYTtYZwOnAq0LzEhhwIIqDiCpRlRGUdinrzFgNeKOAI+/gt+0rMMM1F8M/48D9VpLQnflGWUa8MiJjZrOG4cnfVYYOzkXeFWXcC36qeDl7Ecq5Z5opeCD+pvtcITRutALRRudBmQNTqoh7C5xc41JzKzuiE4pDZU0WdKuzQ3fhGWUgVNcgrHKS+6L/ABHHhoFqWbK55DzP7feCklTKVs0RjSCIiiSMUzLtiNLHYH7qOKqcaAYbyx2IwOoyIVxWha9m9qy7+I29p11b1U4SpkJxtFcKjLVs3fFR4xhx4FSLTkcRiF9IWlNp2jK1apkLs/te6UrDiNLoNcB4oZzpXEcPszdp/ifLMZ6lr4sQi5u6WAH8znfKqhLZsne77R3hiPeH1VfbAGis9KOV7Ir9WWJamKbmI01GMeYNXm4DBrG5NaMh9mpW1Dh5BGM0Vu2d2eDQIsUX4taf1Kv9uGNlHuzSpGxs1Y3ZN7R477h3RoNea25yNU0Czzc1S7NaLGFxWC3OW8jfqoR0ifGQicFlMoVKyEjr4RjxOnJSjWgXC4KDyfQsWNfJUnwqLGrdGgNcKOAI4/dyrdpyBhO1YcDpwPFSjOyEoV5RrA5jEYdFMdybgRIMTxObQ/J4HA0PMKGXqHFc0hzTRw+6clKSsjGVFDMF0N74TxR7HFp5j5LIp7bSWDyybhilaMitza4eAngRdX8oUA0rfhntEw5oayLnsNtCBSViHXsic8yzniR1GiucaM1jS5xDWtBJJNAALySTgFxhwNxBIIvBFxBGBBXq0rUmphghxoznQx7NwrTDeoAXdarNm47criacPISjUj1tPb5n5mraiWhkiGMN7WIRqaXaCmdVbdkLJDGdqRebm8BmVVbHs6rmtC6FXchgDIUC8yL04aLtjG/VybvpGOcmMgvEtKF3XDisUJm85WCzpeg3ug5a9fks8nqqRpitnbIyasl7W7wAIGNDUjosFnTm48O9k3Hlr0VnVXteT7KJUeB944HMfP8A0vIyvwxKNeUWcFfVFWJPVHZnEeHiNOn3gpVVtU6LU7VnmJDDgWuALSCCDeCDcQQuU7S2GZSNuipgvqYbtBmwnUfpRdYWhbljsmYLoT872uza4YOH3gSrMWRwlZVlxrJE5KCt+xLWdLRmxBe3B7feaceoxHJaEaXfCiOhRBR7DQ/Uag4g8V9XW8TicnzCR2SXjte1r2GrXAEEZg4LIqLsJbm670Z57rqmGTkcSzreRxrqr0uRkxuEqZ2MWRZI2giIqywIiIAiIgCIiA+OaCKG8FV+0rJLO8ypZmMS36hWFFJSaIyipFOovisMzYrHElvdOmI+GS0n2O8ZV5EfOitU0UvGyMAUhISpqNThw1KzwbKd7tOZFPKqlJeWDRqcz94KEp34ROEK8syQ2AAAYBekRVloREQBERAQdvWd/NYP6xw976qIaaq5kKsWrZ3ZOq3+G7D8p0VsJfDKckflGoQtCcsNsQ1ad1+uR5j5rfX0FXqTi7RncVLwzUsewCx4c/cIHM+RCm5mc0xWh2hXxRnc3ciUKxqon0mpUnZ8nU0zzOg+qwScrUi684BT8vADRTPM6lVTl8IvhH5ZkYwAUGAX1EVRaFjjwGvaWuFQVkRAVKck3Qnbrrx7J1H1WJWuclGxGlruhzB1Cq8xLuhuLHY5HIjUK+ErM84V5NOZgVDhSrXAtcMiMR1BoQciFUokAscWuxHmMirstG0bNERuhGB0/ZaMU9GZ8kd0VdAFkjSzmO3XCh8jxClbDsLtXAuNGDHU8Atrkktn0YlFt6rslNl7Mo3tHZ4clJzkWpotmI8NYA0UAFAFqS8LeNTguZKe8nNnTjDSKgjcs6UrTjjwCnQFgkoG62/E+QyH3qthZ27ZpSpUFrz8mIrCw54HQjArYReHpToT3MdQ3PafMKz2fPiK2o8Q8Q0P0Ufb9nV9a3EDvDUa9P05KIhb4IcwkOGY+equ/mij+DouKKvQ7Smjd6sfm3TX4Vp5KVs+XeKuiOJccjgByFwVTVFydkBt3s520Pt4Y9dDF4HtsF5HEi8jqNFz6FEqF2xcw21sH0aN2rBSBFJuGDH4lvAHEddFs42WvazHycV+5EO1xBBBoQQQRiCLwQup7OWyJmC192+O68aOGfI4jmuVNKnNkrW7CYFTSHEo12gPsu6E/AlaeRj3ja7Rm4+TSVPpnTURFyTrBERAEREAREQBERAEREAREQBERAEREAREQBeI0EPaWuFQcV7RAVeasx0Mmt7cncOOhWDs1b1qxLNhnKh4XeWCtWT6lTx/QrIYVtS0oa3/AAzKmW2S0HF3l9FsQpZrcBfqbyvHk+gjjrs8Sktuip8R8uAWwiKstCIiAIiIAtW0JERW0Pi9k6H6LaRAU6LCcxxY4UcPuo4L4rLaVmiK3R48J+R4KtuYQS1wo4YhaIyszTjqeXwGPFHtBH3hotqDEZDbRjQByHmcStZFJ+fBBOvJlfELipezZT4C888h8/gtGRliSDS/JWCBCDQB56nVUzfwi+EflmRERVloREQBan/5cOtQKcATT9ui20QGOHLtbgL9cT8SsiIgChds5QxJKO0N3nBu8BxYQ6o40BU0i9Tp2eNWqOJSgJaFKytkOexzyWtaPeNCToBiVdZrYWXc4vYXQyTUtbQt6Ai7pdwW3JbKwIZ3qF5GG+QQOgAC6P6qCj47OY+LNy+xu2UX9hC7Tx7ja86Y81toi5zduzppUqCIi8PQiIgCIiAIiIAiIgCIiAIiIAiIgCIiAIiIAiIgCIiAIiIAiIgCIiAIiIAtOfs1sWhwcMD8jqtxF6nR41ZWJ2xo48DQ7k4D/wBUXqQsmNXvsp1b8irKiluyOiNeVlN284+Q5LYRFAm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102" name="AutoShape 6" descr="data:image/jpeg;base64,/9j/4AAQSkZJRgABAQAAAQABAAD/2wCEAAkGBhISERISERQVFRAVFxUYFhUXFxQUFhUXFBUXFBUWFxUXHCYeFxojHBcUIDAgJCcpLCwtFR8yNTAqNSYvLSkBCQoKDgwOGg8PGiwkHiQsLCwsLCwpLCwsKSwsLCwsLCwpLCwsLCksLCwsLCksLCksKSwsLCwqLDQsLCwsKSksKf/AABEIAH0BkgMBIgACEQEDEQH/xAAbAAEAAgMBAQAAAAAAAAAAAAAABQYDBAcCAf/EAD4QAAECAwUFBAgEBgMBAQAAAAEAAgMEEQUhMUFRBhJhcYETIjKhFCNCUpHB0fAHYrHhM0NygqLxJJKywhX/xAAZAQEAAwEBAAAAAAAAAAAAAAAAAgMEBQH/xAApEQACAgICAQMDBAMAAAAAAAAAAQIRAxIEMSETIkFRYfAUIzJCgZHR/9oADAMBAAIRAxEAPwDuKIiAIiIAiIgCIiAIiIAi+Erl+1H4hRo0R0GSduQmmhijxRKZtPst4i88MFKMXJ0iMpKKtnUUXEpcvvc97nOOJc4uPxJW/JbRzcB1WRXOb7jyXtPQmo6ELS+LKrMy5UbqjryKE2b2phzbSKbkZviYTW73mnMfp8KzaytOLpmpSUlaCIi8PQiIgCIiAIiIAiKE2m2tgSTR2hLorgdyG3xO4n3W1zPSuCdhuibRcomvxHnoprDDITMgG75pxc649AFs2b+Ic2xw7YMiszuDHdC274hXLDNqyl5oJ0dORadl2rDmIYiQjVpxGbTm1wyK3FU1RanfQREXh6EREAREQBERAEREAREQBERAEREAREQBERAEREAREQBERAEREAREQBEXwlAVD8S7eMGWEFhpFj1bdiIY8Z61Df7joueyMrutGq2bYtAz09EitqYYIZCH5G3AgfmNXf3K1Wfs1TuBu/HoN6ppDhV94jF3Bb8CUFtI5+dynLWJV9wr4Qr2/Y6E0VjR908A1o6VrVQtrbLbrTEl4gjNF5aKb4GtBj5LQuRjbqzP+nypW0QUnMuhRGxYZo9pqPmDwIqOq6zZVpNjwmRWYOF4zaRi08iuQMfVWXYq2uyi9k4+rikAflfgD1w/6qHIxbx2XaLONl0lq+mdFREXLOoEREAREQBEWna1qw5aC+NFNGNHUk3BoGZJoEBH7XbUMkoO+e9FdUQme87U6NF1T0xK5J6yPEdHjuLojjUk+QAyAwAWWdnok5HdMRc7mtyY0HutH1zNStljV0OPh+Wc7kZ78I+NYAvtFm9GdStLljLaLdRhs27Etd8rFD2XsNA9mTm/I40PyquqyU4yLDbEYascKg/I8Rh0XHlZNirc7GJ2Lz6qIbq+y/LocOdOKx8jDstl2bePm1er6OiIiLmnSCIiAIiIAiKhbebcuhkyso712EWIP5YI8LT7/HLnh6k26R42krZK7SfiBLyrjDFYscYsbg0/nf7PIVPBVUfiZOk1EOCG+7uvJp/VvD9FWpOzw284rdDVvx8VV7jn5OU79peLF/EeHEo2Zb2T/eHehnnm3rUcVcWPBAIIIN4IvBHAriroQKltndpoko7dNXy5xZm3iwnDlgfNQycWvMSeLlX4kdVRYJGeZGY2JDcHMdgf1B0I0WdYjcEREAREQBERAEREAJUDF2xghxa0PeBdvNA3elTfzUlazC6C9oNN4UroHEA+RKqrZFrLgpxjZCctS3yc6yK0OYajTMcCMis6p8vGdDdvMNDmMiNCrNIWg2KKi4jFpxH1HFJRoRnsbSLnm0P4hR4c4+DAazs4RDXbwJL3UBdfUUArTorjYNtsmoQiNFHC5zcS13zGhRwaW3wFOLevySSIigTCqP4kW72Et2TD62PVg1DP5jvgQ3+7grZEiBoLnEBoBJJuAAvJJ0XIZmZdaU+6LhBHdZX2YbKkuPO93Wisxx2kVZZ6xN/ZGyjDa14FYrzuwhx9p54NH3crtOTbJKCGt70R2FcXO9p7uH7BYrDl2sYZh43WBtIYPsw2583Y/wC1CRY7o8UxXYYNGjRgPvVW5HtLVdFWKOsdn2/z8/weGwnxHb8Vxc46/oNFn7GlCCQRgRcQsoCL2jxtlVtWzuzO8PCTfwJ+S0wVcJmXDgQRUFVSckzCdQ+E4H5c1rw5L9rMmbHXuR0rZa2fSIALj61ndfzyd1F/OqmVy7Zm2PR47XE+rfRr+AJud0N/Kq6iCsXIx6S8dM3cfJvHz2giIs5oCIiA8veACSQALyTcABiSVx3a3aN0/H3WE+iwz3B75wMQ87wOHMqb/EfaovcZGAbru3cPj2QPw3vhqq1IydAABetfHxbO2ZORm1VIyQINAAFZ7CsI7vavZvEmkNh9pxzd+UX/AAUpYtgshNDngGKb77w391vRpsDDEYUuorcnI/rApx8f+0/9GxA2ahnvRvWRDjiGjg1oy5qJt/YdpYXy1WvAruEkh1MgTeD5LalbeiMNH95n+Q659firDAjte0OaatKy+pki7s1enjkqr/pxhj8QbiLiDcQRiKL2p7b+xuxjiOweri3O4RBj/wBhfzBUA0rp4sm8bOZlx6So6hspbHpEAbxrFZ3X8Tk7qPMFTK5hsta3YTDSTSG/uv0FfC7ofIldPXO5GPSfjpnS4+TeHntBERZzQERYpqabDY6JEIaxgLnE4AAVJQFe262p9Dg0hn/kRaiGMd3WIRwupqSMqrl0jK07zr3G8k3kk3kkrNaFpOnZl8w+oabmNPssHhHPM8SVJ2VIdo8Nwbi46NF5K6PHxqK2ZzeRlcnqj7K2Y97S4CjG4uNwHCuZ4J6AcgSNQDRX2xbNbEa17m0gtuhQzhQe24Zk8VPgUwwSXL1dUeR4jkrs405tF4IXVbZ2dgzDTvto/KILnA//AEOBXL5+TfAiugxB3mnHJwycOBV2PPHJ4K8mCWP7m9s7bzpSJW8wXHvsH/pv5h5i7SnUZaZbEY17DvMcAQRmCuNqf2R2j9Hf2cQ+oecT/Lcfa4N1+OtauRg290ey3j59fbLo6UiAouadIIiIAiIgCIiA+OaCCDgVWbRs90J1cWE3HTgVZ15iQw4FrhUHEKUZURlHZFPXwRnMIew0cPgeB1C27Rs4wjXGGcDpwK1Vf4aM3mLKztNKtMb0lgo2Ke+33IlL+jgKg/1aLNsxbPo0cOP8J/dfwGTuh8iVKzskHtc3UfuPNViZk3QzuuHI5HktWKpRcGZ8txkpo7G1wIBF4OBGa+rktm7VTcq3chlr4YwY8Ehv9JBBHKtF7tDb2ejNLGhkKuLmB2/TgXE7vMXrHLBNOjXHkQaskvxE2p7QmRl3VqfXuGQH8oHX3tKUzNM+y+z261sKlC4B0U+6zFsPm7E/sonZPZ4NHbObvGtGN995w6DEq5zcz6LC3GnemIl7ncTi7kMAFY/21quytfuvZ9fn5+I1dpLQ33CXh+BtN+mFRg3kPvBa0CFQABYZSXpecSpmQlCSNT5DVV/xRZ5mz5LWcXZVPwA5lJyy3sBNKtGYv+IU/ChBooP98Svar3dluiqim1WpPSTYjSD/AKOoUtbMh2b99o9W7/F2nI4rUV8XflGeUa8MpkaAWOLHdDkRquhbFWx2sHs3H1kKg5s9k9KU6cVA2lZ4iN0IwOh+iibJtB0rHa8g9257feaceeRHILTL96FfKM8f2Z38M6uixwI7Xta9pq1wBBGYN4WRcw6YVT282v8ARYfZQj/yog7ufZtNxiHjjQa8ApHazadklB3zfFdUQme86mejRdU/Mhckhh8WI+PGO9EeaknjkNAMAMgFdixubKcuVQQkJOl5vcbyTiSbyVctkrK3ndq4d1uHF37KCkZQxHtY0Xk0XQoUFsGGGDBo+JzW3PL04ax7ZhwR9Se0ukeJ2YyzWgSvUR9TVeFliqRqlK2FvWTO9m6h8DseByP38lor6vWrVHidOyxW5ZTZmBEgu9od0+64XtPQ0XIWscxzobxR7CWuGhBoV1axbQr6t2I8J1GnRVP8RLG3IjZpg7r6NicHAd13UCn9o1TBPSVMZ4KcdkVoLpGxtsdtADHH1kKjTxb7DvgKcwuatcpKw7WMvGbEv3cHjVpx6jEcltz4/Uh9zFgyenP7HWEXmFEDgHNNWkAg6g3gr0uQdgLnP4obQFxbIwjjR0YjTFjP0ceTdVcdprfZJy74zrzgxvvvNd1vK4k8AVyOzJaJHimI+rosVxJOpcfIcMlfhx7yKM2TSJns+RJo1oJOgVzs7Z4shtDzQvcO0pUkMF9LtTRSNk2SyXZkYhHedpwHBfZicyHxV887fth0Z4YEvdk7+hPSseG4UhkUAAoMhkKZLOqayrXB7TRwzCtFnzoiNrg4XEafssko0bIzs2lAbX7OCahbzB69lSw4bwzYTxy0PVT6KMZOLtEpRUlTOJw3Yg3EXEHEEYheyFbNvNnN0mahC4/xQPKJ9eh1VSY6q7GLIpxs4+XG4SovOw+0W8PRop7wHqyfaaPY5jLhyVxXGGvIIc0kOBBBFxBGBC6hs1bomYQcaCK257dDkRwOPxGSxcnDq9l0beNm2Wr7JdERYzYEREAREQBERAeYkMOBa4VBxCrNoWaYTtYZwOnAq0LzEhhwIIqDiCpRlRGUdinrzFgNeKOAI+/gt+0rMMM1F8M/48D9VpLQnflGWUa8MiJjZrOG4cnfVYYOzkXeFWXcC36qeDl7Ecq5Z5opeCD+pvtcITRutALRRudBmQNTqoh7C5xc41JzKzuiE4pDZU0WdKuzQ3fhGWUgVNcgrHKS+6L/ABHHhoFqWbK55DzP7feCklTKVs0RjSCIiiSMUzLtiNLHYH7qOKqcaAYbyx2IwOoyIVxWha9m9qy7+I29p11b1U4SpkJxtFcKjLVs3fFR4xhx4FSLTkcRiF9IWlNp2jK1apkLs/te6UrDiNLoNcB4oZzpXEcPszdp/ifLMZ6lr4sQi5u6WAH8znfKqhLZsne77R3hiPeH1VfbAGis9KOV7Ir9WWJamKbmI01GMeYNXm4DBrG5NaMh9mpW1Dh5BGM0Vu2d2eDQIsUX4taf1Kv9uGNlHuzSpGxs1Y3ZN7R477h3RoNea25yNU0Czzc1S7NaLGFxWC3OW8jfqoR0ifGQicFlMoVKyEjr4RjxOnJSjWgXC4KDyfQsWNfJUnwqLGrdGgNcKOAI4/dyrdpyBhO1YcDpwPFSjOyEoV5RrA5jEYdFMdybgRIMTxObQ/J4HA0PMKGXqHFc0hzTRw+6clKSsjGVFDMF0N74TxR7HFp5j5LIp7bSWDyybhilaMitza4eAngRdX8oUA0rfhntEw5oayLnsNtCBSViHXsic8yzniR1GiucaM1jS5xDWtBJJNAALySTgFxhwNxBIIvBFxBGBBXq0rUmphghxoznQx7NwrTDeoAXdarNm47criacPISjUj1tPb5n5mraiWhkiGMN7WIRqaXaCmdVbdkLJDGdqRebm8BmVVbHs6rmtC6FXchgDIUC8yL04aLtjG/VybvpGOcmMgvEtKF3XDisUJm85WCzpeg3ug5a9fks8nqqRpitnbIyasl7W7wAIGNDUjosFnTm48O9k3Hlr0VnVXteT7KJUeB944HMfP8A0vIyvwxKNeUWcFfVFWJPVHZnEeHiNOn3gpVVtU6LU7VnmJDDgWuALSCCDeCDcQQuU7S2GZSNuipgvqYbtBmwnUfpRdYWhbljsmYLoT872uza4YOH3gSrMWRwlZVlxrJE5KCt+xLWdLRmxBe3B7feaceoxHJaEaXfCiOhRBR7DQ/Uag4g8V9XW8TicnzCR2SXjte1r2GrXAEEZg4LIqLsJbm670Z57rqmGTkcSzreRxrqr0uRkxuEqZ2MWRZI2giIqywIiIAiIgCIiA+OaCKG8FV+0rJLO8ypZmMS36hWFFJSaIyipFOovisMzYrHElvdOmI+GS0n2O8ZV5EfOitU0UvGyMAUhISpqNThw1KzwbKd7tOZFPKqlJeWDRqcz94KEp34ROEK8syQ2AAAYBekRVloREQBERAQdvWd/NYP6xw976qIaaq5kKsWrZ3ZOq3+G7D8p0VsJfDKckflGoQtCcsNsQ1ad1+uR5j5rfX0FXqTi7RncVLwzUsewCx4c/cIHM+RCm5mc0xWh2hXxRnc3ciUKxqon0mpUnZ8nU0zzOg+qwScrUi684BT8vADRTPM6lVTl8IvhH5ZkYwAUGAX1EVRaFjjwGvaWuFQVkRAVKck3Qnbrrx7J1H1WJWuclGxGlruhzB1Cq8xLuhuLHY5HIjUK+ErM84V5NOZgVDhSrXAtcMiMR1BoQciFUokAscWuxHmMirstG0bNERuhGB0/ZaMU9GZ8kd0VdAFkjSzmO3XCh8jxClbDsLtXAuNGDHU8Atrkktn0YlFt6rslNl7Mo3tHZ4clJzkWpotmI8NYA0UAFAFqS8LeNTguZKe8nNnTjDSKgjcs6UrTjjwCnQFgkoG62/E+QyH3qthZ27ZpSpUFrz8mIrCw54HQjArYReHpToT3MdQ3PafMKz2fPiK2o8Q8Q0P0Ufb9nV9a3EDvDUa9P05KIhb4IcwkOGY+equ/mij+DouKKvQ7Smjd6sfm3TX4Vp5KVs+XeKuiOJccjgByFwVTVFydkBt3s520Pt4Y9dDF4HtsF5HEi8jqNFz6FEqF2xcw21sH0aN2rBSBFJuGDH4lvAHEddFs42WvazHycV+5EO1xBBBoQQQRiCLwQup7OWyJmC192+O68aOGfI4jmuVNKnNkrW7CYFTSHEo12gPsu6E/AlaeRj3ja7Rm4+TSVPpnTURFyTrBERAEREAREQBERAEREAREQBERAEREAREQBeI0EPaWuFQcV7RAVeasx0Mmt7cncOOhWDs1b1qxLNhnKh4XeWCtWT6lTx/QrIYVtS0oa3/AAzKmW2S0HF3l9FsQpZrcBfqbyvHk+gjjrs8Sktuip8R8uAWwiKstCIiAIiIAtW0JERW0Pi9k6H6LaRAU6LCcxxY4UcPuo4L4rLaVmiK3R48J+R4KtuYQS1wo4YhaIyszTjqeXwGPFHtBH3hotqDEZDbRjQByHmcStZFJ+fBBOvJlfELipezZT4C888h8/gtGRliSDS/JWCBCDQB56nVUzfwi+EflmRERVloREQBan/5cOtQKcATT9ui20QGOHLtbgL9cT8SsiIgChds5QxJKO0N3nBu8BxYQ6o40BU0i9Tp2eNWqOJSgJaFKytkOexzyWtaPeNCToBiVdZrYWXc4vYXQyTUtbQt6Ai7pdwW3JbKwIZ3qF5GG+QQOgAC6P6qCj47OY+LNy+xu2UX9hC7Tx7ja86Y81toi5zduzppUqCIi8PQiIgCIiAIiIAiIgCIiAIiIAiIgCIiAIiIAiIgCIiAIiIAiIgCIiAIiIAtOfs1sWhwcMD8jqtxF6nR41ZWJ2xo48DQ7k4D/wBUXqQsmNXvsp1b8irKiluyOiNeVlN284+Q5LYRFAm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1691680" y="2545740"/>
            <a:ext cx="48205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b="1" dirty="0" err="1" smtClean="0">
                <a:latin typeface="Arial" pitchFamily="34" charset="0"/>
                <a:cs typeface="Arial" pitchFamily="34" charset="0"/>
              </a:rPr>
              <a:t>Thank</a:t>
            </a: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800" b="1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800" b="1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it-IT" sz="2800" b="1" dirty="0" smtClean="0">
                <a:latin typeface="Arial" pitchFamily="34" charset="0"/>
                <a:cs typeface="Arial" pitchFamily="34" charset="0"/>
              </a:rPr>
              <a:t> the </a:t>
            </a:r>
            <a:r>
              <a:rPr lang="it-IT" sz="2800" b="1" dirty="0" err="1" smtClean="0">
                <a:latin typeface="Arial" pitchFamily="34" charset="0"/>
                <a:cs typeface="Arial" pitchFamily="34" charset="0"/>
              </a:rPr>
              <a:t>attention</a:t>
            </a:r>
            <a:endParaRPr lang="it-IT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6082323" y="1552143"/>
            <a:ext cx="1332000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30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it-IT" sz="130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2_Tema di Office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oss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</TotalTime>
  <Words>237</Words>
  <Application>Microsoft Macintosh PowerPoint</Application>
  <PresentationFormat>On-screen Show (4:3)</PresentationFormat>
  <Paragraphs>66</Paragraphs>
  <Slides>6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2_Tema di Office</vt:lpstr>
      <vt:lpstr>Ross</vt:lpstr>
      <vt:lpstr>Personalizza struttura</vt:lpstr>
      <vt:lpstr>Innovative actuation and sensing mechanisms  for minimally invasive robotic surgery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Iris</dc:creator>
  <cp:lastModifiedBy>Daniela  D'Auria</cp:lastModifiedBy>
  <cp:revision>187</cp:revision>
  <dcterms:created xsi:type="dcterms:W3CDTF">2013-07-08T12:07:46Z</dcterms:created>
  <dcterms:modified xsi:type="dcterms:W3CDTF">2013-09-09T08:33:12Z</dcterms:modified>
</cp:coreProperties>
</file>